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78" r:id="rId3"/>
    <p:sldMasterId id="2147483691" r:id="rId4"/>
  </p:sldMasterIdLst>
  <p:notesMasterIdLst>
    <p:notesMasterId r:id="rId17"/>
  </p:notesMasterIdLst>
  <p:sldIdLst>
    <p:sldId id="257" r:id="rId5"/>
    <p:sldId id="258" r:id="rId6"/>
    <p:sldId id="259" r:id="rId7"/>
    <p:sldId id="269" r:id="rId8"/>
    <p:sldId id="267" r:id="rId9"/>
    <p:sldId id="265" r:id="rId10"/>
    <p:sldId id="266" r:id="rId11"/>
    <p:sldId id="268" r:id="rId12"/>
    <p:sldId id="264" r:id="rId13"/>
    <p:sldId id="261" r:id="rId14"/>
    <p:sldId id="260" r:id="rId15"/>
    <p:sldId id="26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70" d="100"/>
          <a:sy n="70" d="100"/>
        </p:scale>
        <p:origin x="57" y="38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084F61-26DB-4299-BBEB-266F5F88CECF}" type="datetimeFigureOut">
              <a:rPr lang="en-US" smtClean="0"/>
              <a:t>6/18/2019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E4BE9E-59C2-4B05-84E1-66AD48FFB7A9}" type="slidenum">
              <a:rPr lang="en-US" smtClean="0"/>
              <a:t>‹#›</a:t>
            </a:fld>
            <a:endParaRPr lang="en-US"/>
          </a:p>
        </p:txBody>
      </p:sp>
    </p:spTree>
    <p:extLst>
      <p:ext uri="{BB962C8B-B14F-4D97-AF65-F5344CB8AC3E}">
        <p14:creationId xmlns:p14="http://schemas.microsoft.com/office/powerpoint/2010/main" val="807064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About the relationship with one’s work   -Vigor Dedication Absorption</a:t>
            </a:r>
          </a:p>
          <a:p>
            <a:endParaRPr lang="en-US" dirty="0" smtClean="0"/>
          </a:p>
          <a:p>
            <a:r>
              <a:rPr lang="en-US" dirty="0" smtClean="0"/>
              <a:t>Not the same type of engagement that you often hear about</a:t>
            </a:r>
            <a:r>
              <a:rPr lang="en-US" baseline="0" dirty="0" smtClean="0"/>
              <a:t> in terms of “employee engagement” </a:t>
            </a:r>
          </a:p>
          <a:p>
            <a:r>
              <a:rPr lang="en-US" baseline="0" dirty="0" smtClean="0"/>
              <a:t>Very closely related but difference is that most engagement in workplace terms is about whether you are motivated and willing to fulfill the mission and meet the goals of the company.</a:t>
            </a:r>
          </a:p>
          <a:p>
            <a:r>
              <a:rPr lang="en-US" baseline="0" dirty="0" smtClean="0"/>
              <a:t>This view of engagement is about you as a professional, your relationship with work and whether you are fulfilled in the work that you do. </a:t>
            </a:r>
          </a:p>
          <a:p>
            <a:endParaRPr lang="en-US" baseline="0" dirty="0" smtClean="0"/>
          </a:p>
          <a:p>
            <a:r>
              <a:rPr lang="en-US" baseline="0" dirty="0" smtClean="0"/>
              <a:t>Want those two to align but my interest is in you.  </a:t>
            </a:r>
            <a:endParaRPr lang="en-US" dirty="0" smtClean="0"/>
          </a:p>
          <a:p>
            <a:endParaRPr lang="en-US" dirty="0" smtClean="0"/>
          </a:p>
          <a:p>
            <a:endParaRPr lang="en-US" dirty="0" smtClean="0"/>
          </a:p>
          <a:p>
            <a:pPr defTabSz="918515">
              <a:defRPr/>
            </a:pPr>
            <a:r>
              <a:rPr lang="en-US" dirty="0" err="1">
                <a:solidFill>
                  <a:prstClr val="black"/>
                </a:solidFill>
              </a:rPr>
              <a:t>Maslach</a:t>
            </a:r>
            <a:r>
              <a:rPr lang="en-US" dirty="0">
                <a:solidFill>
                  <a:prstClr val="black"/>
                </a:solidFill>
              </a:rPr>
              <a:t> C, Leiter MP. Early predictors of job burnout and engagement. </a:t>
            </a:r>
            <a:r>
              <a:rPr lang="en-US" i="1" dirty="0">
                <a:solidFill>
                  <a:prstClr val="black"/>
                </a:solidFill>
              </a:rPr>
              <a:t>Journal of Applied Psychology</a:t>
            </a:r>
            <a:r>
              <a:rPr lang="en-US" dirty="0">
                <a:solidFill>
                  <a:prstClr val="black"/>
                </a:solidFill>
              </a:rPr>
              <a:t>. 2008;93(3):498-512. doi:10.1037/0021-9010.93.3.498.</a:t>
            </a:r>
          </a:p>
          <a:p>
            <a:endParaRPr lang="en-US" dirty="0"/>
          </a:p>
        </p:txBody>
      </p:sp>
      <p:sp>
        <p:nvSpPr>
          <p:cNvPr id="4" name="Slide Number Placeholder 3"/>
          <p:cNvSpPr>
            <a:spLocks noGrp="1"/>
          </p:cNvSpPr>
          <p:nvPr>
            <p:ph type="sldNum" sz="quarter" idx="10"/>
          </p:nvPr>
        </p:nvSpPr>
        <p:spPr/>
        <p:txBody>
          <a:bodyPr/>
          <a:lstStyle/>
          <a:p>
            <a:fld id="{B2D5ED69-E5A7-43F8-9F7E-1BBD4E550E8E}" type="slidenum">
              <a:rPr lang="en-US" smtClean="0"/>
              <a:t>6</a:t>
            </a:fld>
            <a:endParaRPr lang="en-US"/>
          </a:p>
        </p:txBody>
      </p:sp>
    </p:spTree>
    <p:extLst>
      <p:ext uri="{BB962C8B-B14F-4D97-AF65-F5344CB8AC3E}">
        <p14:creationId xmlns:p14="http://schemas.microsoft.com/office/powerpoint/2010/main" val="3447347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dynamic component of aliveness</a:t>
            </a:r>
            <a:endParaRPr lang="en-US" dirty="0"/>
          </a:p>
        </p:txBody>
      </p:sp>
      <p:sp>
        <p:nvSpPr>
          <p:cNvPr id="4" name="Slide Number Placeholder 3"/>
          <p:cNvSpPr>
            <a:spLocks noGrp="1"/>
          </p:cNvSpPr>
          <p:nvPr>
            <p:ph type="sldNum" sz="quarter" idx="10"/>
          </p:nvPr>
        </p:nvSpPr>
        <p:spPr/>
        <p:txBody>
          <a:bodyPr/>
          <a:lstStyle/>
          <a:p>
            <a:fld id="{B2D5ED69-E5A7-43F8-9F7E-1BBD4E550E8E}" type="slidenum">
              <a:rPr lang="en-US" smtClean="0"/>
              <a:t>7</a:t>
            </a:fld>
            <a:endParaRPr lang="en-US"/>
          </a:p>
        </p:txBody>
      </p:sp>
    </p:spTree>
    <p:extLst>
      <p:ext uri="{BB962C8B-B14F-4D97-AF65-F5344CB8AC3E}">
        <p14:creationId xmlns:p14="http://schemas.microsoft.com/office/powerpoint/2010/main" val="4053129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not talking about work environments that are toxic to you and irreconcilable </a:t>
            </a:r>
          </a:p>
          <a:p>
            <a:pPr lvl="1"/>
            <a:r>
              <a:rPr lang="en-US" dirty="0" smtClean="0"/>
              <a:t>Not an utter lack of fit</a:t>
            </a:r>
          </a:p>
          <a:p>
            <a:endParaRPr lang="en-US" dirty="0" smtClean="0"/>
          </a:p>
          <a:p>
            <a:r>
              <a:rPr lang="en-US" dirty="0" smtClean="0"/>
              <a:t>If gap is great &amp; work culture prevents you from exercising this value, tune into a different one</a:t>
            </a:r>
          </a:p>
          <a:p>
            <a:endParaRPr lang="en-US" dirty="0"/>
          </a:p>
        </p:txBody>
      </p:sp>
      <p:sp>
        <p:nvSpPr>
          <p:cNvPr id="4" name="Slide Number Placeholder 3"/>
          <p:cNvSpPr>
            <a:spLocks noGrp="1"/>
          </p:cNvSpPr>
          <p:nvPr>
            <p:ph type="sldNum" sz="quarter" idx="10"/>
          </p:nvPr>
        </p:nvSpPr>
        <p:spPr/>
        <p:txBody>
          <a:bodyPr/>
          <a:lstStyle/>
          <a:p>
            <a:fld id="{B2D5ED69-E5A7-43F8-9F7E-1BBD4E550E8E}" type="slidenum">
              <a:rPr lang="en-US" smtClean="0"/>
              <a:t>8</a:t>
            </a:fld>
            <a:endParaRPr lang="en-US"/>
          </a:p>
        </p:txBody>
      </p:sp>
    </p:spTree>
    <p:extLst>
      <p:ext uri="{BB962C8B-B14F-4D97-AF65-F5344CB8AC3E}">
        <p14:creationId xmlns:p14="http://schemas.microsoft.com/office/powerpoint/2010/main" val="2826784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Control</a:t>
            </a:r>
            <a:r>
              <a:rPr lang="en-US" baseline="0" dirty="0" smtClean="0"/>
              <a:t> what you can control</a:t>
            </a:r>
            <a:endParaRPr lang="en-US" dirty="0"/>
          </a:p>
        </p:txBody>
      </p:sp>
      <p:sp>
        <p:nvSpPr>
          <p:cNvPr id="4" name="Slide Number Placeholder 3"/>
          <p:cNvSpPr>
            <a:spLocks noGrp="1"/>
          </p:cNvSpPr>
          <p:nvPr>
            <p:ph type="sldNum" sz="quarter" idx="10"/>
          </p:nvPr>
        </p:nvSpPr>
        <p:spPr/>
        <p:txBody>
          <a:bodyPr/>
          <a:lstStyle/>
          <a:p>
            <a:fld id="{72E4BE9E-59C2-4B05-84E1-66AD48FFB7A9}" type="slidenum">
              <a:rPr lang="en-US" smtClean="0"/>
              <a:t>11</a:t>
            </a:fld>
            <a:endParaRPr lang="en-US"/>
          </a:p>
        </p:txBody>
      </p:sp>
    </p:spTree>
    <p:extLst>
      <p:ext uri="{BB962C8B-B14F-4D97-AF65-F5344CB8AC3E}">
        <p14:creationId xmlns:p14="http://schemas.microsoft.com/office/powerpoint/2010/main" val="1934078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0D1839C-ABF1-45AA-AF5D-EE4584E812F2}" type="datetimeFigureOut">
              <a:rPr lang="en-US" smtClean="0">
                <a:solidFill>
                  <a:prstClr val="black">
                    <a:tint val="75000"/>
                  </a:prstClr>
                </a:solidFill>
              </a:rPr>
              <a:pPr/>
              <a:t>6/18/2019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D15EA8-7D5A-4D74-A197-19796F49A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5365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D1839C-ABF1-45AA-AF5D-EE4584E812F2}" type="datetimeFigureOut">
              <a:rPr lang="en-US" smtClean="0">
                <a:solidFill>
                  <a:prstClr val="black">
                    <a:tint val="75000"/>
                  </a:prstClr>
                </a:solidFill>
              </a:rPr>
              <a:pPr/>
              <a:t>6/18/2019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D15EA8-7D5A-4D74-A197-19796F49A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3335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D1839C-ABF1-45AA-AF5D-EE4584E812F2}" type="datetimeFigureOut">
              <a:rPr lang="en-US" smtClean="0">
                <a:solidFill>
                  <a:prstClr val="black">
                    <a:tint val="75000"/>
                  </a:prstClr>
                </a:solidFill>
              </a:rPr>
              <a:pPr/>
              <a:t>6/18/2019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D15EA8-7D5A-4D74-A197-19796F49A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3410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6/18/2019</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32364672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Light"/>
                <a:cs typeface="Calibri Light"/>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6/18/2019</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25851200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Light"/>
                <a:cs typeface="Calibri Light"/>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6/18/2019</a:t>
            </a:fld>
            <a:endParaRPr lang="en-US">
              <a:solidFill>
                <a:prstClr val="black">
                  <a:tint val="75000"/>
                </a:prstClr>
              </a:solidFill>
            </a:endParaRP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9847427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Light"/>
                <a:cs typeface="Calibri Ligh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6/18/2019</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20346463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6/18/2019</a:t>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12866449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CF2EDB1-507C-47EA-A6C4-F07027CD8B15}" type="datetimeFigureOut">
              <a:rPr lang="en-US" smtClean="0">
                <a:solidFill>
                  <a:prstClr val="black">
                    <a:tint val="75000"/>
                  </a:prstClr>
                </a:solidFill>
              </a:rPr>
              <a:pPr/>
              <a:t>6/18/2019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C6F94B-4BFC-4CCF-BA10-16579F1057F1}" type="slidenum">
              <a:rPr lang="en-US" smtClean="0">
                <a:solidFill>
                  <a:prstClr val="black">
                    <a:tint val="75000"/>
                  </a:prstClr>
                </a:solidFill>
              </a:rPr>
              <a:pPr/>
              <a:t>‹#›</a:t>
            </a:fld>
            <a:endParaRPr lang="en-US">
              <a:solidFill>
                <a:prstClr val="black">
                  <a:tint val="75000"/>
                </a:prstClr>
              </a:solidFill>
            </a:endParaRPr>
          </a:p>
        </p:txBody>
      </p:sp>
      <p:sp>
        <p:nvSpPr>
          <p:cNvPr id="7" name="Flowchart: Process 6"/>
          <p:cNvSpPr/>
          <p:nvPr userDrawn="1"/>
        </p:nvSpPr>
        <p:spPr>
          <a:xfrm>
            <a:off x="0" y="1"/>
            <a:ext cx="12192000" cy="240145"/>
          </a:xfrm>
          <a:prstGeom prst="flowChartProcess">
            <a:avLst/>
          </a:prstGeom>
          <a:gradFill flip="none" rotWithShape="1">
            <a:gsLst>
              <a:gs pos="100000">
                <a:srgbClr val="C0504D">
                  <a:lumMod val="50000"/>
                </a:srgbClr>
              </a:gs>
              <a:gs pos="0">
                <a:srgbClr val="0070C0"/>
              </a:gs>
              <a:gs pos="47000">
                <a:srgbClr val="4F81BD">
                  <a:tint val="44500"/>
                  <a:satMod val="160000"/>
                </a:srgbClr>
              </a:gs>
              <a:gs pos="100000">
                <a:srgbClr val="4F81BD">
                  <a:tint val="23500"/>
                  <a:satMod val="160000"/>
                </a:srgbClr>
              </a:gs>
            </a:gsLst>
            <a:path path="circle">
              <a:fillToRect r="100000" b="100000"/>
            </a:path>
            <a:tileRect l="-100000" t="-100000"/>
          </a:gradFill>
          <a:ln w="25400" cap="flat" cmpd="sng" algn="ctr">
            <a:noFill/>
            <a:prstDash val="solid"/>
          </a:ln>
          <a:effectLst/>
        </p:spPr>
        <p:txBody>
          <a:bodyPr rtlCol="0" anchor="ctr"/>
          <a:lstStyle/>
          <a:p>
            <a:pPr algn="ctr">
              <a:defRPr/>
            </a:pPr>
            <a:endParaRPr lang="en-US" sz="1800" kern="0">
              <a:solidFill>
                <a:prstClr val="white"/>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48801" y="6154390"/>
            <a:ext cx="2265252" cy="433956"/>
          </a:xfrm>
          <a:prstGeom prst="rect">
            <a:avLst/>
          </a:prstGeom>
        </p:spPr>
      </p:pic>
    </p:spTree>
    <p:extLst>
      <p:ext uri="{BB962C8B-B14F-4D97-AF65-F5344CB8AC3E}">
        <p14:creationId xmlns:p14="http://schemas.microsoft.com/office/powerpoint/2010/main" val="26033749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lowchart: Process 6"/>
          <p:cNvSpPr/>
          <p:nvPr userDrawn="1"/>
        </p:nvSpPr>
        <p:spPr>
          <a:xfrm>
            <a:off x="0" y="1"/>
            <a:ext cx="12192000" cy="240145"/>
          </a:xfrm>
          <a:prstGeom prst="flowChartProcess">
            <a:avLst/>
          </a:prstGeom>
          <a:gradFill flip="none" rotWithShape="1">
            <a:gsLst>
              <a:gs pos="100000">
                <a:srgbClr val="C0504D">
                  <a:lumMod val="50000"/>
                </a:srgbClr>
              </a:gs>
              <a:gs pos="0">
                <a:srgbClr val="0070C0"/>
              </a:gs>
              <a:gs pos="47000">
                <a:srgbClr val="4F81BD">
                  <a:tint val="44500"/>
                  <a:satMod val="160000"/>
                </a:srgbClr>
              </a:gs>
              <a:gs pos="100000">
                <a:srgbClr val="4F81BD">
                  <a:tint val="23500"/>
                  <a:satMod val="160000"/>
                </a:srgbClr>
              </a:gs>
            </a:gsLst>
            <a:path path="circle">
              <a:fillToRect r="100000" b="100000"/>
            </a:path>
            <a:tileRect l="-100000" t="-100000"/>
          </a:gradFill>
          <a:ln w="25400" cap="flat" cmpd="sng" algn="ctr">
            <a:noFill/>
            <a:prstDash val="solid"/>
          </a:ln>
          <a:effectLst/>
        </p:spPr>
        <p:txBody>
          <a:bodyPr rtlCol="0" anchor="ctr"/>
          <a:lstStyle/>
          <a:p>
            <a:pPr algn="ctr">
              <a:defRPr/>
            </a:pPr>
            <a:endParaRPr lang="en-US" sz="1800" kern="0">
              <a:solidFill>
                <a:prstClr val="white"/>
              </a:solidFill>
            </a:endParaRPr>
          </a:p>
        </p:txBody>
      </p:sp>
      <p:sp>
        <p:nvSpPr>
          <p:cNvPr id="8" name="Title 7">
            <a:extLst>
              <a:ext uri="{FF2B5EF4-FFF2-40B4-BE49-F238E27FC236}">
                <a16:creationId xmlns="" xmlns:a16="http://schemas.microsoft.com/office/drawing/2014/main" id="{34BEC6A0-7B71-4284-BE4D-38289AA6F6D6}"/>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2" name="Date Placeholder 11">
            <a:extLst>
              <a:ext uri="{FF2B5EF4-FFF2-40B4-BE49-F238E27FC236}">
                <a16:creationId xmlns="" xmlns:a16="http://schemas.microsoft.com/office/drawing/2014/main" id="{D0E22A72-FF57-4664-A035-77B9CBFB328D}"/>
              </a:ext>
            </a:extLst>
          </p:cNvPr>
          <p:cNvSpPr>
            <a:spLocks noGrp="1"/>
          </p:cNvSpPr>
          <p:nvPr>
            <p:ph type="dt" sz="half" idx="10"/>
          </p:nvPr>
        </p:nvSpPr>
        <p:spPr/>
        <p:txBody>
          <a:bodyPr/>
          <a:lstStyle/>
          <a:p>
            <a:fld id="{5CF2EDB1-507C-47EA-A6C4-F07027CD8B15}" type="datetimeFigureOut">
              <a:rPr lang="en-US" smtClean="0">
                <a:solidFill>
                  <a:prstClr val="black">
                    <a:tint val="75000"/>
                  </a:prstClr>
                </a:solidFill>
              </a:rPr>
              <a:pPr/>
              <a:t>6/18/2019</a:t>
            </a:fld>
            <a:endParaRPr lang="en-US">
              <a:solidFill>
                <a:prstClr val="black">
                  <a:tint val="75000"/>
                </a:prstClr>
              </a:solidFill>
            </a:endParaRPr>
          </a:p>
        </p:txBody>
      </p:sp>
      <p:sp>
        <p:nvSpPr>
          <p:cNvPr id="13" name="Footer Placeholder 12">
            <a:extLst>
              <a:ext uri="{FF2B5EF4-FFF2-40B4-BE49-F238E27FC236}">
                <a16:creationId xmlns="" xmlns:a16="http://schemas.microsoft.com/office/drawing/2014/main" id="{2A2C5D24-E3FB-46A0-A886-5F3727419668}"/>
              </a:ext>
            </a:extLst>
          </p:cNvPr>
          <p:cNvSpPr>
            <a:spLocks noGrp="1"/>
          </p:cNvSpPr>
          <p:nvPr>
            <p:ph type="ftr" sz="quarter" idx="11"/>
          </p:nvPr>
        </p:nvSpPr>
        <p:spPr/>
        <p:txBody>
          <a:bodyPr/>
          <a:lstStyle/>
          <a:p>
            <a:endParaRPr lang="en-US">
              <a:solidFill>
                <a:prstClr val="black">
                  <a:tint val="75000"/>
                </a:prstClr>
              </a:solidFill>
            </a:endParaRPr>
          </a:p>
        </p:txBody>
      </p:sp>
      <p:sp>
        <p:nvSpPr>
          <p:cNvPr id="14" name="Slide Number Placeholder 13">
            <a:extLst>
              <a:ext uri="{FF2B5EF4-FFF2-40B4-BE49-F238E27FC236}">
                <a16:creationId xmlns="" xmlns:a16="http://schemas.microsoft.com/office/drawing/2014/main" id="{747880DD-2614-4A09-9C66-7C69F8EE24D1}"/>
              </a:ext>
            </a:extLst>
          </p:cNvPr>
          <p:cNvSpPr>
            <a:spLocks noGrp="1"/>
          </p:cNvSpPr>
          <p:nvPr>
            <p:ph type="sldNum" sz="quarter" idx="12"/>
          </p:nvPr>
        </p:nvSpPr>
        <p:spPr/>
        <p:txBody>
          <a:bodyPr/>
          <a:lstStyle/>
          <a:p>
            <a:fld id="{38C6F94B-4BFC-4CCF-BA10-16579F1057F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96977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F2EDB1-507C-47EA-A6C4-F07027CD8B15}" type="datetimeFigureOut">
              <a:rPr lang="en-US" smtClean="0">
                <a:solidFill>
                  <a:prstClr val="black">
                    <a:tint val="75000"/>
                  </a:prstClr>
                </a:solidFill>
              </a:rPr>
              <a:pPr/>
              <a:t>6/18/2019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C6F94B-4BFC-4CCF-BA10-16579F1057F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9201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D1839C-ABF1-45AA-AF5D-EE4584E812F2}" type="datetimeFigureOut">
              <a:rPr lang="en-US" smtClean="0">
                <a:solidFill>
                  <a:prstClr val="black">
                    <a:tint val="75000"/>
                  </a:prstClr>
                </a:solidFill>
              </a:rPr>
              <a:pPr/>
              <a:t>6/18/2019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D15EA8-7D5A-4D74-A197-19796F49A40A}" type="slidenum">
              <a:rPr lang="en-US" smtClean="0">
                <a:solidFill>
                  <a:prstClr val="black">
                    <a:tint val="75000"/>
                  </a:prstClr>
                </a:solidFill>
              </a:rPr>
              <a:pPr/>
              <a:t>‹#›</a:t>
            </a:fld>
            <a:endParaRPr lang="en-US">
              <a:solidFill>
                <a:prstClr val="black">
                  <a:tint val="75000"/>
                </a:prstClr>
              </a:solidFill>
            </a:endParaRPr>
          </a:p>
        </p:txBody>
      </p:sp>
      <p:sp>
        <p:nvSpPr>
          <p:cNvPr id="7" name="Flowchart: Process 6"/>
          <p:cNvSpPr/>
          <p:nvPr userDrawn="1"/>
        </p:nvSpPr>
        <p:spPr>
          <a:xfrm>
            <a:off x="0" y="1"/>
            <a:ext cx="12192000" cy="240145"/>
          </a:xfrm>
          <a:prstGeom prst="flowChartProcess">
            <a:avLst/>
          </a:prstGeom>
          <a:gradFill flip="none" rotWithShape="1">
            <a:gsLst>
              <a:gs pos="100000">
                <a:srgbClr val="C0504D">
                  <a:lumMod val="50000"/>
                </a:srgbClr>
              </a:gs>
              <a:gs pos="0">
                <a:srgbClr val="0070C0"/>
              </a:gs>
              <a:gs pos="47000">
                <a:srgbClr val="4F81BD">
                  <a:tint val="44500"/>
                  <a:satMod val="160000"/>
                </a:srgbClr>
              </a:gs>
              <a:gs pos="100000">
                <a:srgbClr val="4F81BD">
                  <a:tint val="23500"/>
                  <a:satMod val="160000"/>
                </a:srgbClr>
              </a:gs>
            </a:gsLst>
            <a:path path="circle">
              <a:fillToRect r="100000" b="100000"/>
            </a:path>
            <a:tileRect l="-100000" t="-100000"/>
          </a:gradFill>
          <a:ln w="25400" cap="flat" cmpd="sng" algn="ctr">
            <a:noFill/>
            <a:prstDash val="solid"/>
          </a:ln>
          <a:effectLst/>
        </p:spPr>
        <p:txBody>
          <a:bodyPr rtlCol="0" anchor="ctr"/>
          <a:lstStyle/>
          <a:p>
            <a:pPr algn="ctr">
              <a:defRPr/>
            </a:pPr>
            <a:endParaRPr lang="en-US" sz="1800" kern="0">
              <a:solidFill>
                <a:prstClr val="white"/>
              </a:solidFill>
            </a:endParaRPr>
          </a:p>
        </p:txBody>
      </p:sp>
    </p:spTree>
    <p:extLst>
      <p:ext uri="{BB962C8B-B14F-4D97-AF65-F5344CB8AC3E}">
        <p14:creationId xmlns:p14="http://schemas.microsoft.com/office/powerpoint/2010/main" val="4264374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CF2EDB1-507C-47EA-A6C4-F07027CD8B15}" type="datetimeFigureOut">
              <a:rPr lang="en-US" smtClean="0">
                <a:solidFill>
                  <a:prstClr val="black">
                    <a:tint val="75000"/>
                  </a:prstClr>
                </a:solidFill>
              </a:rPr>
              <a:pPr/>
              <a:t>6/18/2019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8C6F94B-4BFC-4CCF-BA10-16579F1057F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83273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CF2EDB1-507C-47EA-A6C4-F07027CD8B15}" type="datetimeFigureOut">
              <a:rPr lang="en-US" smtClean="0">
                <a:solidFill>
                  <a:prstClr val="black">
                    <a:tint val="75000"/>
                  </a:prstClr>
                </a:solidFill>
              </a:rPr>
              <a:pPr/>
              <a:t>6/18/2019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8C6F94B-4BFC-4CCF-BA10-16579F1057F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23004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CF2EDB1-507C-47EA-A6C4-F07027CD8B15}" type="datetimeFigureOut">
              <a:rPr lang="en-US" smtClean="0">
                <a:solidFill>
                  <a:prstClr val="black">
                    <a:tint val="75000"/>
                  </a:prstClr>
                </a:solidFill>
              </a:rPr>
              <a:pPr/>
              <a:t>6/18/2019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8C6F94B-4BFC-4CCF-BA10-16579F1057F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07302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3"/>
            <a:ext cx="2844800" cy="365125"/>
          </a:xfrm>
        </p:spPr>
        <p:txBody>
          <a:bodyPr/>
          <a:lstStyle/>
          <a:p>
            <a:fld id="{5CF2EDB1-507C-47EA-A6C4-F07027CD8B15}" type="datetimeFigureOut">
              <a:rPr lang="en-US" smtClean="0">
                <a:solidFill>
                  <a:prstClr val="black">
                    <a:tint val="75000"/>
                  </a:prstClr>
                </a:solidFill>
              </a:rPr>
              <a:pPr/>
              <a:t>6/18/2019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8C6F94B-4BFC-4CCF-BA10-16579F1057F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32867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F2EDB1-507C-47EA-A6C4-F07027CD8B15}" type="datetimeFigureOut">
              <a:rPr lang="en-US" smtClean="0">
                <a:solidFill>
                  <a:prstClr val="black">
                    <a:tint val="75000"/>
                  </a:prstClr>
                </a:solidFill>
              </a:rPr>
              <a:pPr/>
              <a:t>6/18/2019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8C6F94B-4BFC-4CCF-BA10-16579F1057F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39897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F2EDB1-507C-47EA-A6C4-F07027CD8B15}" type="datetimeFigureOut">
              <a:rPr lang="en-US" smtClean="0">
                <a:solidFill>
                  <a:prstClr val="black">
                    <a:tint val="75000"/>
                  </a:prstClr>
                </a:solidFill>
              </a:rPr>
              <a:pPr/>
              <a:t>6/18/2019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8C6F94B-4BFC-4CCF-BA10-16579F1057F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44170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F2EDB1-507C-47EA-A6C4-F07027CD8B15}" type="datetimeFigureOut">
              <a:rPr lang="en-US" smtClean="0">
                <a:solidFill>
                  <a:prstClr val="black">
                    <a:tint val="75000"/>
                  </a:prstClr>
                </a:solidFill>
              </a:rPr>
              <a:pPr/>
              <a:t>6/18/2019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C6F94B-4BFC-4CCF-BA10-16579F1057F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61875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F2EDB1-507C-47EA-A6C4-F07027CD8B15}" type="datetimeFigureOut">
              <a:rPr lang="en-US" smtClean="0">
                <a:solidFill>
                  <a:prstClr val="black">
                    <a:tint val="75000"/>
                  </a:prstClr>
                </a:solidFill>
              </a:rPr>
              <a:pPr/>
              <a:t>6/18/2019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C6F94B-4BFC-4CCF-BA10-16579F1057F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61136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143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914400" y="1905000"/>
            <a:ext cx="50800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05000"/>
            <a:ext cx="50800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ftr" sz="quarter" idx="10"/>
          </p:nvPr>
        </p:nvSpPr>
        <p:spPr>
          <a:xfrm>
            <a:off x="4572000" y="18288"/>
            <a:ext cx="5486400" cy="329184"/>
          </a:xfrm>
          <a:prstGeom prst="rect">
            <a:avLst/>
          </a:prstGeom>
          <a:ln/>
        </p:spPr>
        <p:txBody>
          <a:bodyPr/>
          <a:lstStyle>
            <a:lvl1pPr>
              <a:defRPr/>
            </a:lvl1pPr>
          </a:lstStyle>
          <a:p>
            <a:pPr>
              <a:defRPr/>
            </a:pPr>
            <a:r>
              <a:rPr lang="en-US">
                <a:solidFill>
                  <a:prstClr val="black"/>
                </a:solidFill>
              </a:rPr>
              <a:t>Gary S. Rose, Ph.D. gary@miinstitute.com. (c) 2003-2006. </a:t>
            </a:r>
          </a:p>
        </p:txBody>
      </p:sp>
      <p:sp>
        <p:nvSpPr>
          <p:cNvPr id="6" name="Rectangle 25"/>
          <p:cNvSpPr>
            <a:spLocks noGrp="1" noChangeArrowheads="1"/>
          </p:cNvSpPr>
          <p:nvPr>
            <p:ph type="sldNum" sz="quarter" idx="11"/>
          </p:nvPr>
        </p:nvSpPr>
        <p:spPr>
          <a:xfrm>
            <a:off x="10160000" y="18288"/>
            <a:ext cx="1422400" cy="329184"/>
          </a:xfrm>
          <a:prstGeom prst="rect">
            <a:avLst/>
          </a:prstGeom>
          <a:ln/>
        </p:spPr>
        <p:txBody>
          <a:bodyPr/>
          <a:lstStyle>
            <a:lvl1pPr>
              <a:defRPr/>
            </a:lvl1pPr>
          </a:lstStyle>
          <a:p>
            <a:fld id="{9379B461-E95C-48D2-A851-8D974631CAD0}" type="slidenum">
              <a:rPr lang="en-US" altLang="en-US">
                <a:solidFill>
                  <a:prstClr val="black"/>
                </a:solidFill>
              </a:rPr>
              <a:pPr/>
              <a:t>‹#›</a:t>
            </a:fld>
            <a:endParaRPr lang="en-US" altLang="en-US">
              <a:solidFill>
                <a:prstClr val="black"/>
              </a:solidFill>
            </a:endParaRPr>
          </a:p>
        </p:txBody>
      </p:sp>
    </p:spTree>
    <p:extLst>
      <p:ext uri="{BB962C8B-B14F-4D97-AF65-F5344CB8AC3E}">
        <p14:creationId xmlns:p14="http://schemas.microsoft.com/office/powerpoint/2010/main" val="10067399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0D1839C-ABF1-45AA-AF5D-EE4584E812F2}" type="datetimeFigureOut">
              <a:rPr lang="en-US" smtClean="0">
                <a:solidFill>
                  <a:prstClr val="black">
                    <a:tint val="75000"/>
                  </a:prstClr>
                </a:solidFill>
              </a:rPr>
              <a:pPr/>
              <a:t>6/18/2019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D15EA8-7D5A-4D74-A197-19796F49A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6360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D1839C-ABF1-45AA-AF5D-EE4584E812F2}" type="datetimeFigureOut">
              <a:rPr lang="en-US" smtClean="0">
                <a:solidFill>
                  <a:prstClr val="black">
                    <a:tint val="75000"/>
                  </a:prstClr>
                </a:solidFill>
              </a:rPr>
              <a:pPr/>
              <a:t>6/18/2019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D15EA8-7D5A-4D74-A197-19796F49A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74322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D1839C-ABF1-45AA-AF5D-EE4584E812F2}" type="datetimeFigureOut">
              <a:rPr lang="en-US" smtClean="0">
                <a:solidFill>
                  <a:prstClr val="black">
                    <a:tint val="75000"/>
                  </a:prstClr>
                </a:solidFill>
              </a:rPr>
              <a:pPr/>
              <a:t>6/18/2019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D15EA8-7D5A-4D74-A197-19796F49A40A}" type="slidenum">
              <a:rPr lang="en-US" smtClean="0">
                <a:solidFill>
                  <a:prstClr val="black">
                    <a:tint val="75000"/>
                  </a:prstClr>
                </a:solidFill>
              </a:rPr>
              <a:pPr/>
              <a:t>‹#›</a:t>
            </a:fld>
            <a:endParaRPr lang="en-US">
              <a:solidFill>
                <a:prstClr val="black">
                  <a:tint val="75000"/>
                </a:prstClr>
              </a:solidFill>
            </a:endParaRPr>
          </a:p>
        </p:txBody>
      </p:sp>
      <p:sp>
        <p:nvSpPr>
          <p:cNvPr id="7" name="Flowchart: Process 6"/>
          <p:cNvSpPr/>
          <p:nvPr userDrawn="1"/>
        </p:nvSpPr>
        <p:spPr>
          <a:xfrm>
            <a:off x="0" y="1"/>
            <a:ext cx="12192000" cy="240145"/>
          </a:xfrm>
          <a:prstGeom prst="flowChartProcess">
            <a:avLst/>
          </a:prstGeom>
          <a:gradFill flip="none" rotWithShape="1">
            <a:gsLst>
              <a:gs pos="100000">
                <a:srgbClr val="C0504D">
                  <a:lumMod val="50000"/>
                </a:srgbClr>
              </a:gs>
              <a:gs pos="0">
                <a:srgbClr val="0070C0"/>
              </a:gs>
              <a:gs pos="47000">
                <a:srgbClr val="4F81BD">
                  <a:tint val="44500"/>
                  <a:satMod val="160000"/>
                </a:srgbClr>
              </a:gs>
              <a:gs pos="100000">
                <a:srgbClr val="4F81BD">
                  <a:tint val="23500"/>
                  <a:satMod val="160000"/>
                </a:srgbClr>
              </a:gs>
            </a:gsLst>
            <a:path path="circle">
              <a:fillToRect r="100000" b="100000"/>
            </a:path>
            <a:tileRect l="-100000" t="-100000"/>
          </a:gradFill>
          <a:ln w="25400" cap="flat" cmpd="sng" algn="ctr">
            <a:noFill/>
            <a:prstDash val="solid"/>
          </a:ln>
          <a:effectLst/>
        </p:spPr>
        <p:txBody>
          <a:bodyPr rtlCol="0" anchor="ctr"/>
          <a:lstStyle/>
          <a:p>
            <a:pPr algn="ctr">
              <a:defRPr/>
            </a:pPr>
            <a:endParaRPr lang="en-US" sz="1800" kern="0">
              <a:solidFill>
                <a:prstClr val="white"/>
              </a:solidFill>
            </a:endParaRPr>
          </a:p>
        </p:txBody>
      </p:sp>
    </p:spTree>
    <p:extLst>
      <p:ext uri="{BB962C8B-B14F-4D97-AF65-F5344CB8AC3E}">
        <p14:creationId xmlns:p14="http://schemas.microsoft.com/office/powerpoint/2010/main" val="6323907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D1839C-ABF1-45AA-AF5D-EE4584E812F2}" type="datetimeFigureOut">
              <a:rPr lang="en-US" smtClean="0">
                <a:solidFill>
                  <a:prstClr val="black">
                    <a:tint val="75000"/>
                  </a:prstClr>
                </a:solidFill>
              </a:rPr>
              <a:pPr/>
              <a:t>6/18/2019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D15EA8-7D5A-4D74-A197-19796F49A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22196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D1839C-ABF1-45AA-AF5D-EE4584E812F2}" type="datetimeFigureOut">
              <a:rPr lang="en-US" smtClean="0">
                <a:solidFill>
                  <a:prstClr val="black">
                    <a:tint val="75000"/>
                  </a:prstClr>
                </a:solidFill>
              </a:rPr>
              <a:pPr/>
              <a:t>6/18/2019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D15EA8-7D5A-4D74-A197-19796F49A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93599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D1839C-ABF1-45AA-AF5D-EE4584E812F2}" type="datetimeFigureOut">
              <a:rPr lang="en-US" smtClean="0">
                <a:solidFill>
                  <a:prstClr val="black">
                    <a:tint val="75000"/>
                  </a:prstClr>
                </a:solidFill>
              </a:rPr>
              <a:pPr/>
              <a:t>6/18/2019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5D15EA8-7D5A-4D74-A197-19796F49A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13941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0D1839C-ABF1-45AA-AF5D-EE4584E812F2}" type="datetimeFigureOut">
              <a:rPr lang="en-US" smtClean="0">
                <a:solidFill>
                  <a:prstClr val="black">
                    <a:tint val="75000"/>
                  </a:prstClr>
                </a:solidFill>
              </a:rPr>
              <a:pPr/>
              <a:t>6/18/2019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5D15EA8-7D5A-4D74-A197-19796F49A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104367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D1839C-ABF1-45AA-AF5D-EE4584E812F2}" type="datetimeFigureOut">
              <a:rPr lang="en-US" smtClean="0">
                <a:solidFill>
                  <a:prstClr val="black">
                    <a:tint val="75000"/>
                  </a:prstClr>
                </a:solidFill>
              </a:rPr>
              <a:pPr/>
              <a:t>6/18/2019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5D15EA8-7D5A-4D74-A197-19796F49A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56292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D1839C-ABF1-45AA-AF5D-EE4584E812F2}" type="datetimeFigureOut">
              <a:rPr lang="en-US" smtClean="0">
                <a:solidFill>
                  <a:prstClr val="black">
                    <a:tint val="75000"/>
                  </a:prstClr>
                </a:solidFill>
              </a:rPr>
              <a:pPr/>
              <a:t>6/18/2019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D15EA8-7D5A-4D74-A197-19796F49A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724278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D1839C-ABF1-45AA-AF5D-EE4584E812F2}" type="datetimeFigureOut">
              <a:rPr lang="en-US" smtClean="0">
                <a:solidFill>
                  <a:prstClr val="black">
                    <a:tint val="75000"/>
                  </a:prstClr>
                </a:solidFill>
              </a:rPr>
              <a:pPr/>
              <a:t>6/18/2019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D15EA8-7D5A-4D74-A197-19796F49A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7317362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D1839C-ABF1-45AA-AF5D-EE4584E812F2}" type="datetimeFigureOut">
              <a:rPr lang="en-US" smtClean="0">
                <a:solidFill>
                  <a:prstClr val="black">
                    <a:tint val="75000"/>
                  </a:prstClr>
                </a:solidFill>
              </a:rPr>
              <a:pPr/>
              <a:t>6/18/2019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D15EA8-7D5A-4D74-A197-19796F49A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209189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D1839C-ABF1-45AA-AF5D-EE4584E812F2}" type="datetimeFigureOut">
              <a:rPr lang="en-US" smtClean="0">
                <a:solidFill>
                  <a:prstClr val="black">
                    <a:tint val="75000"/>
                  </a:prstClr>
                </a:solidFill>
              </a:rPr>
              <a:pPr/>
              <a:t>6/18/2019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D15EA8-7D5A-4D74-A197-19796F49A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38248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D1839C-ABF1-45AA-AF5D-EE4584E812F2}" type="datetimeFigureOut">
              <a:rPr lang="en-US" smtClean="0">
                <a:solidFill>
                  <a:prstClr val="black">
                    <a:tint val="75000"/>
                  </a:prstClr>
                </a:solidFill>
              </a:rPr>
              <a:pPr/>
              <a:t>6/18/2019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D15EA8-7D5A-4D74-A197-19796F49A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0797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D1839C-ABF1-45AA-AF5D-EE4584E812F2}" type="datetimeFigureOut">
              <a:rPr lang="en-US" smtClean="0">
                <a:solidFill>
                  <a:prstClr val="black">
                    <a:tint val="75000"/>
                  </a:prstClr>
                </a:solidFill>
              </a:rPr>
              <a:pPr/>
              <a:t>6/18/2019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5D15EA8-7D5A-4D74-A197-19796F49A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7875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0D1839C-ABF1-45AA-AF5D-EE4584E812F2}" type="datetimeFigureOut">
              <a:rPr lang="en-US" smtClean="0">
                <a:solidFill>
                  <a:prstClr val="black">
                    <a:tint val="75000"/>
                  </a:prstClr>
                </a:solidFill>
              </a:rPr>
              <a:pPr/>
              <a:t>6/18/2019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5D15EA8-7D5A-4D74-A197-19796F49A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1001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D1839C-ABF1-45AA-AF5D-EE4584E812F2}" type="datetimeFigureOut">
              <a:rPr lang="en-US" smtClean="0">
                <a:solidFill>
                  <a:prstClr val="black">
                    <a:tint val="75000"/>
                  </a:prstClr>
                </a:solidFill>
              </a:rPr>
              <a:pPr/>
              <a:t>6/18/2019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5D15EA8-7D5A-4D74-A197-19796F49A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2280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D1839C-ABF1-45AA-AF5D-EE4584E812F2}" type="datetimeFigureOut">
              <a:rPr lang="en-US" smtClean="0">
                <a:solidFill>
                  <a:prstClr val="black">
                    <a:tint val="75000"/>
                  </a:prstClr>
                </a:solidFill>
              </a:rPr>
              <a:pPr/>
              <a:t>6/18/2019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D15EA8-7D5A-4D74-A197-19796F49A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147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D1839C-ABF1-45AA-AF5D-EE4584E812F2}" type="datetimeFigureOut">
              <a:rPr lang="en-US" smtClean="0">
                <a:solidFill>
                  <a:prstClr val="black">
                    <a:tint val="75000"/>
                  </a:prstClr>
                </a:solidFill>
              </a:rPr>
              <a:pPr/>
              <a:t>6/18/2019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D15EA8-7D5A-4D74-A197-19796F49A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7661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3.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image" Target="../media/image2.jpeg"/><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1.gi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4.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1839C-ABF1-45AA-AF5D-EE4584E812F2}" type="datetimeFigureOut">
              <a:rPr lang="en-US" smtClean="0">
                <a:solidFill>
                  <a:prstClr val="black">
                    <a:tint val="75000"/>
                  </a:prstClr>
                </a:solidFill>
              </a:rPr>
              <a:pPr/>
              <a:t>6/18/2019</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D15EA8-7D5A-4D74-A197-19796F49A40A}" type="slidenum">
              <a:rPr lang="en-US" smtClean="0">
                <a:solidFill>
                  <a:prstClr val="black">
                    <a:tint val="75000"/>
                  </a:prstClr>
                </a:solidFill>
              </a:rPr>
              <a:pPr/>
              <a:t>‹#›</a:t>
            </a:fld>
            <a:endParaRPr lang="en-US">
              <a:solidFill>
                <a:prstClr val="black">
                  <a:tint val="75000"/>
                </a:prstClr>
              </a:solidFill>
            </a:endParaRPr>
          </a:p>
        </p:txBody>
      </p:sp>
      <p:sp>
        <p:nvSpPr>
          <p:cNvPr id="7" name="Flowchart: Process 6"/>
          <p:cNvSpPr/>
          <p:nvPr userDrawn="1"/>
        </p:nvSpPr>
        <p:spPr>
          <a:xfrm>
            <a:off x="0" y="1"/>
            <a:ext cx="12192000" cy="240145"/>
          </a:xfrm>
          <a:prstGeom prst="flowChartProcess">
            <a:avLst/>
          </a:prstGeom>
          <a:gradFill flip="none" rotWithShape="1">
            <a:gsLst>
              <a:gs pos="100000">
                <a:srgbClr val="C0504D">
                  <a:lumMod val="50000"/>
                </a:srgbClr>
              </a:gs>
              <a:gs pos="0">
                <a:srgbClr val="0070C0"/>
              </a:gs>
              <a:gs pos="47000">
                <a:srgbClr val="4F81BD">
                  <a:tint val="44500"/>
                  <a:satMod val="160000"/>
                </a:srgbClr>
              </a:gs>
              <a:gs pos="100000">
                <a:srgbClr val="4F81BD">
                  <a:tint val="23500"/>
                  <a:satMod val="160000"/>
                </a:srgbClr>
              </a:gs>
            </a:gsLst>
            <a:path path="circle">
              <a:fillToRect r="100000" b="100000"/>
            </a:path>
            <a:tileRect l="-100000" t="-100000"/>
          </a:gradFill>
          <a:ln w="25400" cap="flat" cmpd="sng" algn="ctr">
            <a:noFill/>
            <a:prstDash val="solid"/>
          </a:ln>
          <a:effectLst/>
        </p:spPr>
        <p:txBody>
          <a:bodyPr rtlCol="0" anchor="ctr"/>
          <a:lstStyle/>
          <a:p>
            <a:pPr algn="ctr">
              <a:defRPr/>
            </a:pPr>
            <a:endParaRPr lang="en-US" sz="1800" kern="0">
              <a:solidFill>
                <a:prstClr val="white"/>
              </a:solidFill>
            </a:endParaRPr>
          </a:p>
        </p:txBody>
      </p:sp>
    </p:spTree>
    <p:extLst>
      <p:ext uri="{BB962C8B-B14F-4D97-AF65-F5344CB8AC3E}">
        <p14:creationId xmlns:p14="http://schemas.microsoft.com/office/powerpoint/2010/main" val="17267063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46328" y="321056"/>
            <a:ext cx="11299342" cy="696594"/>
          </a:xfrm>
          <a:prstGeom prst="rect">
            <a:avLst/>
          </a:prstGeom>
        </p:spPr>
        <p:txBody>
          <a:bodyPr wrap="square" lIns="0" tIns="0" rIns="0" bIns="0">
            <a:spAutoFit/>
          </a:bodyPr>
          <a:lstStyle>
            <a:lvl1pPr>
              <a:defRPr sz="4400" b="0" i="0">
                <a:solidFill>
                  <a:schemeClr val="tx1"/>
                </a:solidFill>
                <a:latin typeface="Calibri Light"/>
                <a:cs typeface="Calibri Light"/>
              </a:defRPr>
            </a:lvl1pPr>
          </a:lstStyle>
          <a:p>
            <a:endParaRPr/>
          </a:p>
        </p:txBody>
      </p:sp>
      <p:sp>
        <p:nvSpPr>
          <p:cNvPr id="3" name="Holder 3"/>
          <p:cNvSpPr>
            <a:spLocks noGrp="1"/>
          </p:cNvSpPr>
          <p:nvPr>
            <p:ph type="body" idx="1"/>
          </p:nvPr>
        </p:nvSpPr>
        <p:spPr>
          <a:xfrm>
            <a:off x="609600" y="1577340"/>
            <a:ext cx="109728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6/18/2019</a:t>
            </a:fld>
            <a:endParaRPr lang="en-US">
              <a:solidFill>
                <a:prstClr val="black">
                  <a:tint val="75000"/>
                </a:prstClr>
              </a:solidFill>
            </a:endParaRPr>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19834748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F2EDB1-507C-47EA-A6C4-F07027CD8B15}" type="datetimeFigureOut">
              <a:rPr lang="en-US" smtClean="0">
                <a:solidFill>
                  <a:prstClr val="black">
                    <a:tint val="75000"/>
                  </a:prstClr>
                </a:solidFill>
              </a:rPr>
              <a:pPr/>
              <a:t>6/18/2019</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C6F94B-4BFC-4CCF-BA10-16579F1057F1}"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31521" y="6126165"/>
            <a:ext cx="1825380" cy="375523"/>
          </a:xfrm>
          <a:prstGeom prst="rect">
            <a:avLst/>
          </a:prstGeom>
        </p:spPr>
      </p:pic>
      <p:pic>
        <p:nvPicPr>
          <p:cNvPr id="8" name="Picture 7"/>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9652001" y="6193318"/>
            <a:ext cx="2062052" cy="395029"/>
          </a:xfrm>
          <a:prstGeom prst="rect">
            <a:avLst/>
          </a:prstGeom>
        </p:spPr>
      </p:pic>
      <p:sp>
        <p:nvSpPr>
          <p:cNvPr id="9" name="Flowchart: Process 8"/>
          <p:cNvSpPr/>
          <p:nvPr userDrawn="1"/>
        </p:nvSpPr>
        <p:spPr>
          <a:xfrm>
            <a:off x="0" y="1"/>
            <a:ext cx="12192000" cy="240145"/>
          </a:xfrm>
          <a:prstGeom prst="flowChartProcess">
            <a:avLst/>
          </a:prstGeom>
          <a:gradFill flip="none" rotWithShape="1">
            <a:gsLst>
              <a:gs pos="100000">
                <a:srgbClr val="C0504D">
                  <a:lumMod val="50000"/>
                </a:srgbClr>
              </a:gs>
              <a:gs pos="0">
                <a:srgbClr val="0070C0"/>
              </a:gs>
              <a:gs pos="47000">
                <a:srgbClr val="4F81BD">
                  <a:tint val="44500"/>
                  <a:satMod val="160000"/>
                </a:srgbClr>
              </a:gs>
              <a:gs pos="100000">
                <a:srgbClr val="4F81BD">
                  <a:tint val="23500"/>
                  <a:satMod val="160000"/>
                </a:srgbClr>
              </a:gs>
            </a:gsLst>
            <a:path path="circle">
              <a:fillToRect r="100000" b="100000"/>
            </a:path>
            <a:tileRect l="-100000" t="-100000"/>
          </a:gradFill>
          <a:ln w="25400" cap="flat" cmpd="sng" algn="ctr">
            <a:noFill/>
            <a:prstDash val="solid"/>
          </a:ln>
          <a:effectLst/>
        </p:spPr>
        <p:txBody>
          <a:bodyPr rtlCol="0" anchor="ctr"/>
          <a:lstStyle/>
          <a:p>
            <a:pPr algn="ctr">
              <a:defRPr/>
            </a:pPr>
            <a:endParaRPr lang="en-US" sz="1800" kern="0">
              <a:solidFill>
                <a:prstClr val="white"/>
              </a:solidFill>
            </a:endParaRPr>
          </a:p>
        </p:txBody>
      </p:sp>
    </p:spTree>
    <p:extLst>
      <p:ext uri="{BB962C8B-B14F-4D97-AF65-F5344CB8AC3E}">
        <p14:creationId xmlns:p14="http://schemas.microsoft.com/office/powerpoint/2010/main" val="21818382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1839C-ABF1-45AA-AF5D-EE4584E812F2}" type="datetimeFigureOut">
              <a:rPr lang="en-US" smtClean="0">
                <a:solidFill>
                  <a:prstClr val="black">
                    <a:tint val="75000"/>
                  </a:prstClr>
                </a:solidFill>
              </a:rPr>
              <a:pPr/>
              <a:t>6/18/2019</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D15EA8-7D5A-4D74-A197-19796F49A40A}" type="slidenum">
              <a:rPr lang="en-US" smtClean="0">
                <a:solidFill>
                  <a:prstClr val="black">
                    <a:tint val="75000"/>
                  </a:prstClr>
                </a:solidFill>
              </a:rPr>
              <a:pPr/>
              <a:t>‹#›</a:t>
            </a:fld>
            <a:endParaRPr lang="en-US">
              <a:solidFill>
                <a:prstClr val="black">
                  <a:tint val="75000"/>
                </a:prstClr>
              </a:solidFill>
            </a:endParaRPr>
          </a:p>
        </p:txBody>
      </p:sp>
      <p:sp>
        <p:nvSpPr>
          <p:cNvPr id="7" name="Flowchart: Process 6"/>
          <p:cNvSpPr/>
          <p:nvPr userDrawn="1"/>
        </p:nvSpPr>
        <p:spPr>
          <a:xfrm>
            <a:off x="0" y="1"/>
            <a:ext cx="12192000" cy="240145"/>
          </a:xfrm>
          <a:prstGeom prst="flowChartProcess">
            <a:avLst/>
          </a:prstGeom>
          <a:gradFill flip="none" rotWithShape="1">
            <a:gsLst>
              <a:gs pos="100000">
                <a:srgbClr val="C0504D">
                  <a:lumMod val="50000"/>
                </a:srgbClr>
              </a:gs>
              <a:gs pos="0">
                <a:srgbClr val="0070C0"/>
              </a:gs>
              <a:gs pos="47000">
                <a:srgbClr val="4F81BD">
                  <a:tint val="44500"/>
                  <a:satMod val="160000"/>
                </a:srgbClr>
              </a:gs>
              <a:gs pos="100000">
                <a:srgbClr val="4F81BD">
                  <a:tint val="23500"/>
                  <a:satMod val="160000"/>
                </a:srgbClr>
              </a:gs>
            </a:gsLst>
            <a:path path="circle">
              <a:fillToRect r="100000" b="100000"/>
            </a:path>
            <a:tileRect l="-100000" t="-100000"/>
          </a:gradFill>
          <a:ln w="25400" cap="flat" cmpd="sng" algn="ctr">
            <a:noFill/>
            <a:prstDash val="solid"/>
          </a:ln>
          <a:effectLst/>
        </p:spPr>
        <p:txBody>
          <a:bodyPr rtlCol="0" anchor="ctr"/>
          <a:lstStyle/>
          <a:p>
            <a:pPr algn="ctr">
              <a:defRPr/>
            </a:pPr>
            <a:endParaRPr lang="en-US" sz="1800" kern="0">
              <a:solidFill>
                <a:prstClr val="white"/>
              </a:solidFill>
            </a:endParaRPr>
          </a:p>
        </p:txBody>
      </p:sp>
    </p:spTree>
    <p:extLst>
      <p:ext uri="{BB962C8B-B14F-4D97-AF65-F5344CB8AC3E}">
        <p14:creationId xmlns:p14="http://schemas.microsoft.com/office/powerpoint/2010/main" val="511686253"/>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3.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77987" y="3682958"/>
            <a:ext cx="7191796" cy="2208043"/>
          </a:xfrm>
        </p:spPr>
        <p:txBody>
          <a:bodyPr>
            <a:normAutofit/>
          </a:bodyPr>
          <a:lstStyle/>
          <a:p>
            <a:r>
              <a:rPr lang="en-US" dirty="0" smtClean="0"/>
              <a:t>Matt Orr, PhD</a:t>
            </a:r>
          </a:p>
          <a:p>
            <a:endParaRPr lang="en-US" dirty="0" smtClean="0"/>
          </a:p>
          <a:p>
            <a:r>
              <a:rPr lang="en-US" dirty="0" smtClean="0"/>
              <a:t>Office of Continuous Professional Development &amp; Strategic Affairs</a:t>
            </a:r>
          </a:p>
          <a:p>
            <a:r>
              <a:rPr lang="en-US" dirty="0" smtClean="0"/>
              <a:t>University of South Carolina School of Medicine</a:t>
            </a:r>
            <a:endParaRPr lang="en-US" dirty="0"/>
          </a:p>
        </p:txBody>
      </p:sp>
      <p:sp>
        <p:nvSpPr>
          <p:cNvPr id="6" name="Title 1"/>
          <p:cNvSpPr txBox="1">
            <a:spLocks/>
          </p:cNvSpPr>
          <p:nvPr/>
        </p:nvSpPr>
        <p:spPr>
          <a:xfrm>
            <a:off x="2265939" y="1911400"/>
            <a:ext cx="78867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800" dirty="0" smtClean="0">
                <a:solidFill>
                  <a:prstClr val="black"/>
                </a:solidFill>
                <a:latin typeface="Arial" panose="020B0604020202020204" pitchFamily="34" charset="0"/>
                <a:cs typeface="Arial" panose="020B0604020202020204" pitchFamily="34" charset="0"/>
              </a:rPr>
              <a:t>Avoiding Academic Burnout</a:t>
            </a:r>
            <a:endParaRPr lang="en-US" sz="4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0705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Object 5"/>
          <p:cNvGraphicFramePr>
            <a:graphicFrameLocks noChangeAspect="1"/>
          </p:cNvGraphicFramePr>
          <p:nvPr>
            <p:extLst/>
          </p:nvPr>
        </p:nvGraphicFramePr>
        <p:xfrm>
          <a:off x="1985963" y="134938"/>
          <a:ext cx="8221662" cy="6589712"/>
        </p:xfrm>
        <a:graphic>
          <a:graphicData uri="http://schemas.openxmlformats.org/presentationml/2006/ole">
            <mc:AlternateContent xmlns:mc="http://schemas.openxmlformats.org/markup-compatibility/2006">
              <mc:Choice xmlns:v="urn:schemas-microsoft-com:vml" Requires="v">
                <p:oleObj spid="_x0000_s1032" name="Document" r:id="rId3" imgW="8220879" imgH="6590291" progId="Word.Document.12">
                  <p:embed/>
                </p:oleObj>
              </mc:Choice>
              <mc:Fallback>
                <p:oleObj name="Document" r:id="rId3" imgW="8220879" imgH="6590291" progId="Word.Document.12">
                  <p:embed/>
                  <p:pic>
                    <p:nvPicPr>
                      <p:cNvPr id="0" name=""/>
                      <p:cNvPicPr/>
                      <p:nvPr/>
                    </p:nvPicPr>
                    <p:blipFill>
                      <a:blip r:embed="rId4"/>
                      <a:stretch>
                        <a:fillRect/>
                      </a:stretch>
                    </p:blipFill>
                    <p:spPr>
                      <a:xfrm>
                        <a:off x="1985963" y="134938"/>
                        <a:ext cx="8221662" cy="6589712"/>
                      </a:xfrm>
                      <a:prstGeom prst="rect">
                        <a:avLst/>
                      </a:prstGeom>
                    </p:spPr>
                  </p:pic>
                </p:oleObj>
              </mc:Fallback>
            </mc:AlternateContent>
          </a:graphicData>
        </a:graphic>
      </p:graphicFrame>
    </p:spTree>
    <p:extLst>
      <p:ext uri="{BB962C8B-B14F-4D97-AF65-F5344CB8AC3E}">
        <p14:creationId xmlns:p14="http://schemas.microsoft.com/office/powerpoint/2010/main" val="4075280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6328" y="321056"/>
            <a:ext cx="5573472" cy="628377"/>
          </a:xfrm>
          <a:prstGeom prst="rect">
            <a:avLst/>
          </a:prstGeom>
        </p:spPr>
        <p:txBody>
          <a:bodyPr vert="horz" wrap="square" lIns="0" tIns="12700" rIns="0" bIns="0" rtlCol="0">
            <a:spAutoFit/>
          </a:bodyPr>
          <a:lstStyle/>
          <a:p>
            <a:pPr marL="12700">
              <a:lnSpc>
                <a:spcPct val="100000"/>
              </a:lnSpc>
              <a:spcBef>
                <a:spcPts val="100"/>
              </a:spcBef>
            </a:pPr>
            <a:r>
              <a:rPr lang="en-US" sz="4000" spc="-40" dirty="0" smtClean="0"/>
              <a:t>Situation Management</a:t>
            </a:r>
            <a:endParaRPr sz="4000" spc="-50" dirty="0"/>
          </a:p>
        </p:txBody>
      </p:sp>
      <p:sp>
        <p:nvSpPr>
          <p:cNvPr id="3" name="object 3"/>
          <p:cNvSpPr/>
          <p:nvPr/>
        </p:nvSpPr>
        <p:spPr>
          <a:xfrm>
            <a:off x="6260338" y="1822704"/>
            <a:ext cx="5184902" cy="4960620"/>
          </a:xfrm>
          <a:prstGeom prst="rect">
            <a:avLst/>
          </a:prstGeom>
          <a:blipFill>
            <a:blip r:embed="rId3" cstate="print"/>
            <a:stretch>
              <a:fillRect/>
            </a:stretch>
          </a:blipFill>
        </p:spPr>
        <p:txBody>
          <a:bodyPr wrap="square" lIns="0" tIns="0" rIns="0" bIns="0" rtlCol="0"/>
          <a:lstStyle/>
          <a:p>
            <a:endParaRPr>
              <a:solidFill>
                <a:prstClr val="black"/>
              </a:solidFill>
            </a:endParaRPr>
          </a:p>
        </p:txBody>
      </p:sp>
      <p:sp>
        <p:nvSpPr>
          <p:cNvPr id="4" name="object 4"/>
          <p:cNvSpPr txBox="1"/>
          <p:nvPr/>
        </p:nvSpPr>
        <p:spPr>
          <a:xfrm>
            <a:off x="3496436" y="2113914"/>
            <a:ext cx="2720975" cy="452120"/>
          </a:xfrm>
          <a:prstGeom prst="rect">
            <a:avLst/>
          </a:prstGeom>
        </p:spPr>
        <p:txBody>
          <a:bodyPr vert="horz" wrap="square" lIns="0" tIns="12065" rIns="0" bIns="0" rtlCol="0">
            <a:spAutoFit/>
          </a:bodyPr>
          <a:lstStyle/>
          <a:p>
            <a:pPr marL="137160" indent="-124460">
              <a:spcBef>
                <a:spcPts val="95"/>
              </a:spcBef>
              <a:buClr>
                <a:srgbClr val="E7E6E6"/>
              </a:buClr>
              <a:buSzPct val="96428"/>
              <a:buFont typeface="Times New Roman"/>
              <a:buChar char="•"/>
              <a:tabLst>
                <a:tab pos="137795" algn="l"/>
              </a:tabLst>
            </a:pPr>
            <a:r>
              <a:rPr sz="2800" b="1" spc="-15" dirty="0">
                <a:solidFill>
                  <a:prstClr val="black"/>
                </a:solidFill>
                <a:latin typeface="Times New Roman"/>
                <a:cs typeface="Times New Roman"/>
              </a:rPr>
              <a:t>Circle </a:t>
            </a:r>
            <a:r>
              <a:rPr sz="2800" b="1" spc="-5" dirty="0">
                <a:solidFill>
                  <a:prstClr val="black"/>
                </a:solidFill>
                <a:latin typeface="Times New Roman"/>
                <a:cs typeface="Times New Roman"/>
              </a:rPr>
              <a:t>of</a:t>
            </a:r>
            <a:r>
              <a:rPr sz="2800" b="1" spc="-35" dirty="0">
                <a:solidFill>
                  <a:prstClr val="black"/>
                </a:solidFill>
                <a:latin typeface="Times New Roman"/>
                <a:cs typeface="Times New Roman"/>
              </a:rPr>
              <a:t> </a:t>
            </a:r>
            <a:r>
              <a:rPr sz="2800" b="1" spc="-10" dirty="0">
                <a:solidFill>
                  <a:prstClr val="black"/>
                </a:solidFill>
                <a:latin typeface="Times New Roman"/>
                <a:cs typeface="Times New Roman"/>
              </a:rPr>
              <a:t>Interest</a:t>
            </a:r>
            <a:endParaRPr sz="2800" dirty="0">
              <a:solidFill>
                <a:prstClr val="black"/>
              </a:solidFill>
              <a:latin typeface="Times New Roman"/>
              <a:cs typeface="Times New Roman"/>
            </a:endParaRPr>
          </a:p>
        </p:txBody>
      </p:sp>
      <p:sp>
        <p:nvSpPr>
          <p:cNvPr id="5" name="object 5"/>
          <p:cNvSpPr txBox="1"/>
          <p:nvPr/>
        </p:nvSpPr>
        <p:spPr>
          <a:xfrm>
            <a:off x="3496436" y="3091383"/>
            <a:ext cx="2966085" cy="452120"/>
          </a:xfrm>
          <a:prstGeom prst="rect">
            <a:avLst/>
          </a:prstGeom>
        </p:spPr>
        <p:txBody>
          <a:bodyPr vert="horz" wrap="square" lIns="0" tIns="12065" rIns="0" bIns="0" rtlCol="0">
            <a:spAutoFit/>
          </a:bodyPr>
          <a:lstStyle/>
          <a:p>
            <a:pPr marL="137160" indent="-124460">
              <a:spcBef>
                <a:spcPts val="95"/>
              </a:spcBef>
              <a:buClr>
                <a:srgbClr val="E7E6E6"/>
              </a:buClr>
              <a:buSzPct val="96428"/>
              <a:buFont typeface="Times New Roman"/>
              <a:buChar char="•"/>
              <a:tabLst>
                <a:tab pos="137795" algn="l"/>
              </a:tabLst>
            </a:pPr>
            <a:r>
              <a:rPr sz="2800" b="1" spc="-15" dirty="0">
                <a:solidFill>
                  <a:prstClr val="black"/>
                </a:solidFill>
                <a:latin typeface="Times New Roman"/>
                <a:cs typeface="Times New Roman"/>
              </a:rPr>
              <a:t>Circle </a:t>
            </a:r>
            <a:r>
              <a:rPr sz="2800" b="1" spc="-5" dirty="0">
                <a:solidFill>
                  <a:prstClr val="black"/>
                </a:solidFill>
                <a:latin typeface="Times New Roman"/>
                <a:cs typeface="Times New Roman"/>
              </a:rPr>
              <a:t>of</a:t>
            </a:r>
            <a:r>
              <a:rPr sz="2800" b="1" spc="-15" dirty="0">
                <a:solidFill>
                  <a:prstClr val="black"/>
                </a:solidFill>
                <a:latin typeface="Times New Roman"/>
                <a:cs typeface="Times New Roman"/>
              </a:rPr>
              <a:t> </a:t>
            </a:r>
            <a:r>
              <a:rPr sz="2800" b="1" spc="-5" dirty="0">
                <a:solidFill>
                  <a:prstClr val="black"/>
                </a:solidFill>
                <a:latin typeface="Times New Roman"/>
                <a:cs typeface="Times New Roman"/>
              </a:rPr>
              <a:t>Influence</a:t>
            </a:r>
            <a:endParaRPr sz="2800" dirty="0">
              <a:solidFill>
                <a:prstClr val="black"/>
              </a:solidFill>
              <a:latin typeface="Times New Roman"/>
              <a:cs typeface="Times New Roman"/>
            </a:endParaRPr>
          </a:p>
        </p:txBody>
      </p:sp>
      <p:sp>
        <p:nvSpPr>
          <p:cNvPr id="6" name="object 6"/>
          <p:cNvSpPr txBox="1"/>
          <p:nvPr/>
        </p:nvSpPr>
        <p:spPr>
          <a:xfrm>
            <a:off x="3497707" y="4025849"/>
            <a:ext cx="2721610" cy="452120"/>
          </a:xfrm>
          <a:prstGeom prst="rect">
            <a:avLst/>
          </a:prstGeom>
        </p:spPr>
        <p:txBody>
          <a:bodyPr vert="horz" wrap="square" lIns="0" tIns="12065" rIns="0" bIns="0" rtlCol="0">
            <a:spAutoFit/>
          </a:bodyPr>
          <a:lstStyle/>
          <a:p>
            <a:pPr marL="137160" indent="-124460">
              <a:spcBef>
                <a:spcPts val="95"/>
              </a:spcBef>
              <a:buClr>
                <a:srgbClr val="E7E6E6"/>
              </a:buClr>
              <a:buSzPct val="96428"/>
              <a:buFont typeface="Times New Roman"/>
              <a:buChar char="•"/>
              <a:tabLst>
                <a:tab pos="137795" algn="l"/>
              </a:tabLst>
            </a:pPr>
            <a:r>
              <a:rPr sz="2800" b="1" spc="-15" dirty="0">
                <a:solidFill>
                  <a:prstClr val="black"/>
                </a:solidFill>
                <a:latin typeface="Times New Roman"/>
                <a:cs typeface="Times New Roman"/>
              </a:rPr>
              <a:t>Circle </a:t>
            </a:r>
            <a:r>
              <a:rPr sz="2800" b="1" spc="-5" dirty="0">
                <a:solidFill>
                  <a:prstClr val="black"/>
                </a:solidFill>
                <a:latin typeface="Times New Roman"/>
                <a:cs typeface="Times New Roman"/>
              </a:rPr>
              <a:t>of</a:t>
            </a:r>
            <a:r>
              <a:rPr sz="2800" b="1" spc="-40" dirty="0">
                <a:solidFill>
                  <a:prstClr val="black"/>
                </a:solidFill>
                <a:latin typeface="Times New Roman"/>
                <a:cs typeface="Times New Roman"/>
              </a:rPr>
              <a:t> </a:t>
            </a:r>
            <a:r>
              <a:rPr sz="2800" b="1" spc="-10" dirty="0">
                <a:solidFill>
                  <a:prstClr val="black"/>
                </a:solidFill>
                <a:latin typeface="Times New Roman"/>
                <a:cs typeface="Times New Roman"/>
              </a:rPr>
              <a:t>Control</a:t>
            </a:r>
            <a:endParaRPr sz="2800" dirty="0">
              <a:solidFill>
                <a:prstClr val="black"/>
              </a:solidFill>
              <a:latin typeface="Times New Roman"/>
              <a:cs typeface="Times New Roman"/>
            </a:endParaRPr>
          </a:p>
        </p:txBody>
      </p:sp>
      <p:sp>
        <p:nvSpPr>
          <p:cNvPr id="7" name="object 7"/>
          <p:cNvSpPr/>
          <p:nvPr/>
        </p:nvSpPr>
        <p:spPr>
          <a:xfrm>
            <a:off x="6260338" y="4249928"/>
            <a:ext cx="2117090" cy="76200"/>
          </a:xfrm>
          <a:custGeom>
            <a:avLst/>
            <a:gdLst/>
            <a:ahLst/>
            <a:cxnLst/>
            <a:rect l="l" t="t" r="r" b="b"/>
            <a:pathLst>
              <a:path w="2117090" h="76200">
                <a:moveTo>
                  <a:pt x="2041143" y="0"/>
                </a:moveTo>
                <a:lnTo>
                  <a:pt x="2040932" y="31794"/>
                </a:lnTo>
                <a:lnTo>
                  <a:pt x="2053589" y="31877"/>
                </a:lnTo>
                <a:lnTo>
                  <a:pt x="2053589" y="44577"/>
                </a:lnTo>
                <a:lnTo>
                  <a:pt x="2040846" y="44577"/>
                </a:lnTo>
                <a:lnTo>
                  <a:pt x="2040636" y="76200"/>
                </a:lnTo>
                <a:lnTo>
                  <a:pt x="2104950" y="44577"/>
                </a:lnTo>
                <a:lnTo>
                  <a:pt x="2053589" y="44577"/>
                </a:lnTo>
                <a:lnTo>
                  <a:pt x="2105118" y="44494"/>
                </a:lnTo>
                <a:lnTo>
                  <a:pt x="2117090" y="38608"/>
                </a:lnTo>
                <a:lnTo>
                  <a:pt x="2041143" y="0"/>
                </a:lnTo>
                <a:close/>
              </a:path>
              <a:path w="2117090" h="76200">
                <a:moveTo>
                  <a:pt x="2040932" y="31794"/>
                </a:moveTo>
                <a:lnTo>
                  <a:pt x="2040847" y="44494"/>
                </a:lnTo>
                <a:lnTo>
                  <a:pt x="2053589" y="44577"/>
                </a:lnTo>
                <a:lnTo>
                  <a:pt x="2053589" y="31877"/>
                </a:lnTo>
                <a:lnTo>
                  <a:pt x="2040932" y="31794"/>
                </a:lnTo>
                <a:close/>
              </a:path>
              <a:path w="2117090" h="76200">
                <a:moveTo>
                  <a:pt x="0" y="18542"/>
                </a:moveTo>
                <a:lnTo>
                  <a:pt x="0" y="31242"/>
                </a:lnTo>
                <a:lnTo>
                  <a:pt x="2040847" y="44494"/>
                </a:lnTo>
                <a:lnTo>
                  <a:pt x="2040932" y="31794"/>
                </a:lnTo>
                <a:lnTo>
                  <a:pt x="0" y="18542"/>
                </a:lnTo>
                <a:close/>
              </a:path>
            </a:pathLst>
          </a:custGeom>
          <a:solidFill>
            <a:srgbClr val="000000"/>
          </a:solidFill>
        </p:spPr>
        <p:txBody>
          <a:bodyPr wrap="square" lIns="0" tIns="0" rIns="0" bIns="0" rtlCol="0"/>
          <a:lstStyle/>
          <a:p>
            <a:endParaRPr>
              <a:solidFill>
                <a:prstClr val="black"/>
              </a:solidFill>
            </a:endParaRPr>
          </a:p>
        </p:txBody>
      </p:sp>
      <p:sp>
        <p:nvSpPr>
          <p:cNvPr id="8" name="object 8"/>
          <p:cNvSpPr txBox="1"/>
          <p:nvPr/>
        </p:nvSpPr>
        <p:spPr>
          <a:xfrm>
            <a:off x="8506206" y="2130933"/>
            <a:ext cx="1036319" cy="391160"/>
          </a:xfrm>
          <a:prstGeom prst="rect">
            <a:avLst/>
          </a:prstGeom>
        </p:spPr>
        <p:txBody>
          <a:bodyPr vert="horz" wrap="square" lIns="0" tIns="12700" rIns="0" bIns="0" rtlCol="0">
            <a:spAutoFit/>
          </a:bodyPr>
          <a:lstStyle/>
          <a:p>
            <a:pPr marL="12700">
              <a:spcBef>
                <a:spcPts val="100"/>
              </a:spcBef>
            </a:pPr>
            <a:r>
              <a:rPr sz="2400" b="1" spc="-10" dirty="0">
                <a:solidFill>
                  <a:srgbClr val="FFFFFF"/>
                </a:solidFill>
                <a:latin typeface="Times New Roman"/>
                <a:cs typeface="Times New Roman"/>
              </a:rPr>
              <a:t>Interest</a:t>
            </a:r>
            <a:endParaRPr sz="2400">
              <a:solidFill>
                <a:prstClr val="black"/>
              </a:solidFill>
              <a:latin typeface="Times New Roman"/>
              <a:cs typeface="Times New Roman"/>
            </a:endParaRPr>
          </a:p>
        </p:txBody>
      </p:sp>
      <p:sp>
        <p:nvSpPr>
          <p:cNvPr id="9" name="object 9"/>
          <p:cNvSpPr txBox="1"/>
          <p:nvPr/>
        </p:nvSpPr>
        <p:spPr>
          <a:xfrm>
            <a:off x="8417179" y="3067888"/>
            <a:ext cx="1245870" cy="391795"/>
          </a:xfrm>
          <a:prstGeom prst="rect">
            <a:avLst/>
          </a:prstGeom>
        </p:spPr>
        <p:txBody>
          <a:bodyPr vert="horz" wrap="square" lIns="0" tIns="12700" rIns="0" bIns="0" rtlCol="0">
            <a:spAutoFit/>
          </a:bodyPr>
          <a:lstStyle/>
          <a:p>
            <a:pPr marL="12700">
              <a:spcBef>
                <a:spcPts val="100"/>
              </a:spcBef>
            </a:pPr>
            <a:r>
              <a:rPr sz="2400" b="1" dirty="0">
                <a:solidFill>
                  <a:srgbClr val="E7E6E6"/>
                </a:solidFill>
                <a:latin typeface="Times New Roman"/>
                <a:cs typeface="Times New Roman"/>
              </a:rPr>
              <a:t>Influence</a:t>
            </a:r>
            <a:endParaRPr sz="2400" dirty="0">
              <a:solidFill>
                <a:prstClr val="black"/>
              </a:solidFill>
              <a:latin typeface="Times New Roman"/>
              <a:cs typeface="Times New Roman"/>
            </a:endParaRPr>
          </a:p>
        </p:txBody>
      </p:sp>
      <p:sp>
        <p:nvSpPr>
          <p:cNvPr id="10" name="object 10"/>
          <p:cNvSpPr txBox="1"/>
          <p:nvPr/>
        </p:nvSpPr>
        <p:spPr>
          <a:xfrm>
            <a:off x="8465946" y="4040251"/>
            <a:ext cx="1036319" cy="391160"/>
          </a:xfrm>
          <a:prstGeom prst="rect">
            <a:avLst/>
          </a:prstGeom>
        </p:spPr>
        <p:txBody>
          <a:bodyPr vert="horz" wrap="square" lIns="0" tIns="12700" rIns="0" bIns="0" rtlCol="0">
            <a:spAutoFit/>
          </a:bodyPr>
          <a:lstStyle/>
          <a:p>
            <a:pPr marL="12700">
              <a:spcBef>
                <a:spcPts val="100"/>
              </a:spcBef>
            </a:pPr>
            <a:r>
              <a:rPr sz="2400" b="1" spc="-5" dirty="0">
                <a:solidFill>
                  <a:prstClr val="black"/>
                </a:solidFill>
                <a:latin typeface="Times New Roman"/>
                <a:cs typeface="Times New Roman"/>
              </a:rPr>
              <a:t>Cont</a:t>
            </a:r>
            <a:r>
              <a:rPr sz="2400" b="1" spc="-50" dirty="0">
                <a:solidFill>
                  <a:prstClr val="black"/>
                </a:solidFill>
                <a:latin typeface="Times New Roman"/>
                <a:cs typeface="Times New Roman"/>
              </a:rPr>
              <a:t>r</a:t>
            </a:r>
            <a:r>
              <a:rPr sz="2400" b="1" dirty="0">
                <a:solidFill>
                  <a:prstClr val="black"/>
                </a:solidFill>
                <a:latin typeface="Times New Roman"/>
                <a:cs typeface="Times New Roman"/>
              </a:rPr>
              <a:t>ol</a:t>
            </a:r>
            <a:endParaRPr sz="2400" dirty="0">
              <a:solidFill>
                <a:prstClr val="black"/>
              </a:solidFill>
              <a:latin typeface="Times New Roman"/>
              <a:cs typeface="Times New Roman"/>
            </a:endParaRPr>
          </a:p>
        </p:txBody>
      </p:sp>
    </p:spTree>
    <p:extLst>
      <p:ext uri="{BB962C8B-B14F-4D97-AF65-F5344CB8AC3E}">
        <p14:creationId xmlns:p14="http://schemas.microsoft.com/office/powerpoint/2010/main" val="6315333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Eisenhower Principle</a:t>
            </a:r>
          </a:p>
        </p:txBody>
      </p:sp>
      <p:pic>
        <p:nvPicPr>
          <p:cNvPr id="307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86113" y="1901032"/>
            <a:ext cx="5819775" cy="4200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33901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Options</a:t>
            </a:r>
            <a:endParaRPr lang="en-US" dirty="0"/>
          </a:p>
        </p:txBody>
      </p:sp>
      <p:sp>
        <p:nvSpPr>
          <p:cNvPr id="3" name="Content Placeholder 2"/>
          <p:cNvSpPr>
            <a:spLocks noGrp="1"/>
          </p:cNvSpPr>
          <p:nvPr>
            <p:ph idx="1"/>
          </p:nvPr>
        </p:nvSpPr>
        <p:spPr>
          <a:xfrm>
            <a:off x="838200" y="1825625"/>
            <a:ext cx="5906193" cy="4351338"/>
          </a:xfrm>
        </p:spPr>
        <p:txBody>
          <a:bodyPr>
            <a:normAutofit/>
          </a:bodyPr>
          <a:lstStyle/>
          <a:p>
            <a:pPr marL="514350" indent="-514350">
              <a:buFont typeface="+mj-lt"/>
              <a:buAutoNum type="arabicPeriod"/>
            </a:pPr>
            <a:r>
              <a:rPr lang="en-US" sz="3200" dirty="0" smtClean="0"/>
              <a:t>Become independently wealthy</a:t>
            </a:r>
          </a:p>
          <a:p>
            <a:pPr marL="514350" indent="-514350">
              <a:buFont typeface="+mj-lt"/>
              <a:buAutoNum type="arabicPeriod"/>
            </a:pPr>
            <a:endParaRPr lang="en-US" sz="3200" dirty="0" smtClean="0"/>
          </a:p>
          <a:p>
            <a:pPr marL="514350" indent="-514350">
              <a:buFont typeface="+mj-lt"/>
              <a:buAutoNum type="arabicPeriod"/>
            </a:pPr>
            <a:r>
              <a:rPr lang="en-US" sz="3200" dirty="0" smtClean="0"/>
              <a:t>Marry someone who is independently wealthy</a:t>
            </a:r>
          </a:p>
          <a:p>
            <a:pPr marL="514350" indent="-514350">
              <a:buFont typeface="+mj-lt"/>
              <a:buAutoNum type="arabicPeriod"/>
            </a:pPr>
            <a:endParaRPr lang="en-US" sz="3200" dirty="0" smtClean="0"/>
          </a:p>
          <a:p>
            <a:pPr marL="514350" indent="-514350">
              <a:buFont typeface="+mj-lt"/>
              <a:buAutoNum type="arabicPeriod"/>
            </a:pPr>
            <a:r>
              <a:rPr lang="en-US" sz="3200" dirty="0" smtClean="0"/>
              <a:t>Do a U-Turn and find another career</a:t>
            </a:r>
            <a:endParaRPr lang="en-US" sz="3200"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1260" y="912479"/>
            <a:ext cx="5215256" cy="5125532"/>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p:spPr>
      </p:pic>
    </p:spTree>
    <p:extLst>
      <p:ext uri="{BB962C8B-B14F-4D97-AF65-F5344CB8AC3E}">
        <p14:creationId xmlns:p14="http://schemas.microsoft.com/office/powerpoint/2010/main" val="1077827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Three Other, More Realistic Options</a:t>
            </a:r>
            <a:endParaRPr lang="en-US" sz="3600" dirty="0"/>
          </a:p>
        </p:txBody>
      </p:sp>
      <p:sp>
        <p:nvSpPr>
          <p:cNvPr id="3" name="Content Placeholder 2"/>
          <p:cNvSpPr>
            <a:spLocks noGrp="1"/>
          </p:cNvSpPr>
          <p:nvPr>
            <p:ph idx="1"/>
          </p:nvPr>
        </p:nvSpPr>
        <p:spPr>
          <a:xfrm>
            <a:off x="838200" y="2296679"/>
            <a:ext cx="10515600" cy="4351338"/>
          </a:xfrm>
        </p:spPr>
        <p:txBody>
          <a:bodyPr>
            <a:normAutofit/>
          </a:bodyPr>
          <a:lstStyle/>
          <a:p>
            <a:pPr marL="514350" indent="-514350">
              <a:buFont typeface="+mj-lt"/>
              <a:buAutoNum type="arabicPeriod"/>
            </a:pPr>
            <a:r>
              <a:rPr lang="en-US" sz="3200" dirty="0" smtClean="0"/>
              <a:t>Self-Management</a:t>
            </a:r>
          </a:p>
          <a:p>
            <a:pPr marL="514350" indent="-514350">
              <a:buFont typeface="+mj-lt"/>
              <a:buAutoNum type="arabicPeriod"/>
            </a:pPr>
            <a:endParaRPr lang="en-US" sz="3200" dirty="0" smtClean="0"/>
          </a:p>
          <a:p>
            <a:pPr marL="514350" indent="-514350">
              <a:buFont typeface="+mj-lt"/>
              <a:buAutoNum type="arabicPeriod"/>
            </a:pPr>
            <a:r>
              <a:rPr lang="en-US" sz="3200" dirty="0" smtClean="0"/>
              <a:t>Situation Management</a:t>
            </a:r>
          </a:p>
          <a:p>
            <a:pPr marL="514350" indent="-514350">
              <a:buFont typeface="+mj-lt"/>
              <a:buAutoNum type="arabicPeriod"/>
            </a:pPr>
            <a:endParaRPr lang="en-US" sz="3200" dirty="0" smtClean="0"/>
          </a:p>
          <a:p>
            <a:pPr marL="514350" indent="-514350">
              <a:buFont typeface="+mj-lt"/>
              <a:buAutoNum type="arabicPeriod"/>
            </a:pPr>
            <a:r>
              <a:rPr lang="en-US" sz="3200" dirty="0" smtClean="0"/>
              <a:t>Priority Management</a:t>
            </a:r>
            <a:endParaRPr lang="en-US" sz="3200" dirty="0"/>
          </a:p>
        </p:txBody>
      </p:sp>
      <p:grpSp>
        <p:nvGrpSpPr>
          <p:cNvPr id="5" name="Group 4"/>
          <p:cNvGrpSpPr/>
          <p:nvPr/>
        </p:nvGrpSpPr>
        <p:grpSpPr>
          <a:xfrm>
            <a:off x="6993775" y="1690689"/>
            <a:ext cx="4360025" cy="4322184"/>
            <a:chOff x="5093619" y="1828803"/>
            <a:chExt cx="4821005" cy="4948850"/>
          </a:xfrm>
        </p:grpSpPr>
        <p:sp>
          <p:nvSpPr>
            <p:cNvPr id="6" name="Text Box 3"/>
            <p:cNvSpPr txBox="1">
              <a:spLocks noChangeArrowheads="1"/>
            </p:cNvSpPr>
            <p:nvPr/>
          </p:nvSpPr>
          <p:spPr bwMode="auto">
            <a:xfrm>
              <a:off x="6312818" y="3875991"/>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tx1"/>
                </a:buClr>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Font typeface="Symbol" panose="05050102010706020507" pitchFamily="18" charset="2"/>
                <a:buChar char="®"/>
                <a:defRPr sz="2800">
                  <a:solidFill>
                    <a:schemeClr val="tx1"/>
                  </a:solidFill>
                  <a:latin typeface="Times New Roman" panose="02020603050405020304" pitchFamily="18" charset="0"/>
                </a:defRPr>
              </a:lvl2pPr>
              <a:lvl3pPr marL="1143000" indent="-228600">
                <a:spcBef>
                  <a:spcPct val="20000"/>
                </a:spcBef>
                <a:buClr>
                  <a:schemeClr val="tx1"/>
                </a:buClr>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9pPr>
            </a:lstStyle>
            <a:p>
              <a:pPr eaLnBrk="1" hangingPunct="1">
                <a:spcBef>
                  <a:spcPct val="50000"/>
                </a:spcBef>
                <a:buClrTx/>
                <a:buFontTx/>
                <a:buNone/>
              </a:pPr>
              <a:endParaRPr lang="en-US" altLang="en-US" sz="2400">
                <a:cs typeface="Times New Roman" panose="02020603050405020304" pitchFamily="18" charset="0"/>
              </a:endParaRPr>
            </a:p>
          </p:txBody>
        </p:sp>
        <p:sp>
          <p:nvSpPr>
            <p:cNvPr id="7" name="AutoShape 4"/>
            <p:cNvSpPr>
              <a:spLocks noChangeArrowheads="1"/>
            </p:cNvSpPr>
            <p:nvPr/>
          </p:nvSpPr>
          <p:spPr bwMode="auto">
            <a:xfrm>
              <a:off x="5093619" y="1828803"/>
              <a:ext cx="4821005" cy="4948850"/>
            </a:xfrm>
            <a:prstGeom prst="flowChartConnector">
              <a:avLst/>
            </a:prstGeom>
            <a:solidFill>
              <a:schemeClr val="accent1"/>
            </a:solidFill>
            <a:ln w="12700" cap="sq">
              <a:solidFill>
                <a:schemeClr val="tx1"/>
              </a:solidFill>
              <a:round/>
              <a:headEnd type="none" w="sm" len="sm"/>
              <a:tailEnd type="none" w="sm" len="sm"/>
            </a:ln>
          </p:spPr>
          <p:txBody>
            <a:bodyPr wrap="none" anchor="ctr"/>
            <a:lstStyle>
              <a:lvl1pPr>
                <a:spcBef>
                  <a:spcPct val="20000"/>
                </a:spcBef>
                <a:buClr>
                  <a:schemeClr val="tx1"/>
                </a:buClr>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Font typeface="Symbol" panose="05050102010706020507" pitchFamily="18" charset="2"/>
                <a:buChar char="®"/>
                <a:defRPr sz="2800">
                  <a:solidFill>
                    <a:schemeClr val="tx1"/>
                  </a:solidFill>
                  <a:latin typeface="Times New Roman" panose="02020603050405020304" pitchFamily="18" charset="0"/>
                </a:defRPr>
              </a:lvl2pPr>
              <a:lvl3pPr marL="1143000" indent="-228600">
                <a:spcBef>
                  <a:spcPct val="20000"/>
                </a:spcBef>
                <a:buClr>
                  <a:schemeClr val="tx1"/>
                </a:buClr>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9pPr>
            </a:lstStyle>
            <a:p>
              <a:pPr algn="ctr" eaLnBrk="1" hangingPunct="1">
                <a:spcBef>
                  <a:spcPct val="0"/>
                </a:spcBef>
                <a:buClrTx/>
                <a:buFontTx/>
                <a:buNone/>
              </a:pPr>
              <a:endParaRPr lang="en-US" altLang="en-US" sz="2400">
                <a:cs typeface="Times New Roman" panose="02020603050405020304" pitchFamily="18" charset="0"/>
              </a:endParaRPr>
            </a:p>
          </p:txBody>
        </p:sp>
        <p:sp>
          <p:nvSpPr>
            <p:cNvPr id="8" name="AutoShape 5"/>
            <p:cNvSpPr>
              <a:spLocks noChangeArrowheads="1"/>
            </p:cNvSpPr>
            <p:nvPr/>
          </p:nvSpPr>
          <p:spPr bwMode="auto">
            <a:xfrm>
              <a:off x="5989164" y="2732992"/>
              <a:ext cx="3003682" cy="3094703"/>
            </a:xfrm>
            <a:prstGeom prst="flowChartConnector">
              <a:avLst/>
            </a:prstGeom>
            <a:solidFill>
              <a:schemeClr val="folHlink"/>
            </a:solidFill>
            <a:ln w="12700" cap="sq">
              <a:solidFill>
                <a:schemeClr val="tx1"/>
              </a:solidFill>
              <a:round/>
              <a:headEnd type="none" w="sm" len="sm"/>
              <a:tailEnd type="none" w="sm" len="sm"/>
            </a:ln>
          </p:spPr>
          <p:txBody>
            <a:bodyPr wrap="none" anchor="ctr"/>
            <a:lstStyle>
              <a:lvl1pPr>
                <a:spcBef>
                  <a:spcPct val="20000"/>
                </a:spcBef>
                <a:buClr>
                  <a:schemeClr val="tx1"/>
                </a:buClr>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Font typeface="Symbol" panose="05050102010706020507" pitchFamily="18" charset="2"/>
                <a:buChar char="®"/>
                <a:defRPr sz="2800">
                  <a:solidFill>
                    <a:schemeClr val="tx1"/>
                  </a:solidFill>
                  <a:latin typeface="Times New Roman" panose="02020603050405020304" pitchFamily="18" charset="0"/>
                </a:defRPr>
              </a:lvl2pPr>
              <a:lvl3pPr marL="1143000" indent="-228600">
                <a:spcBef>
                  <a:spcPct val="20000"/>
                </a:spcBef>
                <a:buClr>
                  <a:schemeClr val="tx1"/>
                </a:buClr>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9pPr>
            </a:lstStyle>
            <a:p>
              <a:pPr eaLnBrk="1" hangingPunct="1">
                <a:spcBef>
                  <a:spcPct val="0"/>
                </a:spcBef>
                <a:buClrTx/>
                <a:buFontTx/>
                <a:buNone/>
              </a:pPr>
              <a:endParaRPr lang="en-US" altLang="en-US" sz="2400"/>
            </a:p>
          </p:txBody>
        </p:sp>
        <p:sp>
          <p:nvSpPr>
            <p:cNvPr id="9" name="AutoShape 6"/>
            <p:cNvSpPr>
              <a:spLocks noChangeArrowheads="1"/>
            </p:cNvSpPr>
            <p:nvPr/>
          </p:nvSpPr>
          <p:spPr bwMode="auto">
            <a:xfrm>
              <a:off x="6796985" y="3630203"/>
              <a:ext cx="1388035" cy="1311548"/>
            </a:xfrm>
            <a:prstGeom prst="flowChartConnector">
              <a:avLst/>
            </a:prstGeom>
            <a:solidFill>
              <a:schemeClr val="accent2"/>
            </a:solidFill>
            <a:ln w="12700" cap="sq">
              <a:solidFill>
                <a:schemeClr val="tx1"/>
              </a:solidFill>
              <a:round/>
              <a:headEnd type="none" w="sm" len="sm"/>
              <a:tailEnd type="none" w="sm" len="sm"/>
            </a:ln>
          </p:spPr>
          <p:txBody>
            <a:bodyPr wrap="none" anchor="ctr"/>
            <a:lstStyle>
              <a:lvl1pPr>
                <a:spcBef>
                  <a:spcPct val="20000"/>
                </a:spcBef>
                <a:buClr>
                  <a:schemeClr val="tx1"/>
                </a:buClr>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Font typeface="Symbol" panose="05050102010706020507" pitchFamily="18" charset="2"/>
                <a:buChar char="®"/>
                <a:defRPr sz="2800">
                  <a:solidFill>
                    <a:schemeClr val="tx1"/>
                  </a:solidFill>
                  <a:latin typeface="Times New Roman" panose="02020603050405020304" pitchFamily="18" charset="0"/>
                </a:defRPr>
              </a:lvl2pPr>
              <a:lvl3pPr marL="1143000" indent="-228600">
                <a:spcBef>
                  <a:spcPct val="20000"/>
                </a:spcBef>
                <a:buClr>
                  <a:schemeClr val="tx1"/>
                </a:buClr>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9pPr>
            </a:lstStyle>
            <a:p>
              <a:pPr eaLnBrk="1" hangingPunct="1">
                <a:spcBef>
                  <a:spcPct val="0"/>
                </a:spcBef>
                <a:buClrTx/>
                <a:buFontTx/>
                <a:buNone/>
              </a:pPr>
              <a:endParaRPr lang="en-US" altLang="en-US" sz="2400"/>
            </a:p>
          </p:txBody>
        </p:sp>
      </p:grpSp>
    </p:spTree>
    <p:extLst>
      <p:ext uri="{BB962C8B-B14F-4D97-AF65-F5344CB8AC3E}">
        <p14:creationId xmlns:p14="http://schemas.microsoft.com/office/powerpoint/2010/main" val="3964668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Self-Management</a:t>
            </a:r>
            <a:endParaRPr lang="en-US" dirty="0"/>
          </a:p>
        </p:txBody>
      </p:sp>
      <p:sp>
        <p:nvSpPr>
          <p:cNvPr id="3" name="Content Placeholder 2"/>
          <p:cNvSpPr>
            <a:spLocks noGrp="1"/>
          </p:cNvSpPr>
          <p:nvPr>
            <p:ph idx="1"/>
          </p:nvPr>
        </p:nvSpPr>
        <p:spPr/>
        <p:txBody>
          <a:bodyPr>
            <a:normAutofit/>
          </a:bodyPr>
          <a:lstStyle/>
          <a:p>
            <a:r>
              <a:rPr lang="en-US" sz="3600" dirty="0" smtClean="0"/>
              <a:t>Know Thy Self</a:t>
            </a:r>
          </a:p>
          <a:p>
            <a:endParaRPr lang="en-US" sz="3600" dirty="0" smtClean="0"/>
          </a:p>
          <a:p>
            <a:endParaRPr lang="en-US" sz="3600" dirty="0"/>
          </a:p>
          <a:p>
            <a:r>
              <a:rPr lang="en-US" sz="3600" dirty="0" smtClean="0"/>
              <a:t>Purpose</a:t>
            </a:r>
            <a:endParaRPr lang="en-US" sz="3600" dirty="0" smtClean="0"/>
          </a:p>
        </p:txBody>
      </p:sp>
    </p:spTree>
    <p:extLst>
      <p:ext uri="{BB962C8B-B14F-4D97-AF65-F5344CB8AC3E}">
        <p14:creationId xmlns:p14="http://schemas.microsoft.com/office/powerpoint/2010/main" val="268775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What is Your Purpose?</a:t>
            </a:r>
            <a:endParaRPr lang="en-US" dirty="0">
              <a:solidFill>
                <a:srgbClr val="0070C0"/>
              </a:solidFill>
              <a:latin typeface="Arial" panose="020B0604020202020204" pitchFamily="34" charset="0"/>
              <a:cs typeface="Arial" panose="020B0604020202020204" pitchFamily="34" charset="0"/>
            </a:endParaRPr>
          </a:p>
        </p:txBody>
      </p:sp>
      <p:sp>
        <p:nvSpPr>
          <p:cNvPr id="8" name="Content Placeholder 7"/>
          <p:cNvSpPr>
            <a:spLocks noGrp="1"/>
          </p:cNvSpPr>
          <p:nvPr>
            <p:ph idx="1"/>
          </p:nvPr>
        </p:nvSpPr>
        <p:spPr>
          <a:xfrm>
            <a:off x="838200" y="1950720"/>
            <a:ext cx="9372600" cy="4175444"/>
          </a:xfrm>
        </p:spPr>
        <p:txBody>
          <a:bodyPr>
            <a:normAutofit/>
          </a:bodyPr>
          <a:lstStyle/>
          <a:p>
            <a:pPr marL="0" indent="0" algn="ctr">
              <a:spcBef>
                <a:spcPts val="0"/>
              </a:spcBef>
              <a:buNone/>
            </a:pPr>
            <a:r>
              <a:rPr lang="en-US" sz="3600" dirty="0" smtClean="0">
                <a:solidFill>
                  <a:srgbClr val="002060"/>
                </a:solidFill>
                <a:latin typeface="Arial"/>
                <a:ea typeface="Calibri"/>
                <a:cs typeface="Times New Roman"/>
              </a:rPr>
              <a:t>Be clear on your purpose, why you do what you do. It will serve as your compass when you can’t see beyond what surrounds you.</a:t>
            </a:r>
          </a:p>
          <a:p>
            <a:pPr marL="0" indent="0" algn="ctr">
              <a:spcBef>
                <a:spcPts val="0"/>
              </a:spcBef>
              <a:buNone/>
            </a:pPr>
            <a:endParaRPr lang="en-US" sz="3600" dirty="0">
              <a:solidFill>
                <a:srgbClr val="002060"/>
              </a:solidFill>
              <a:latin typeface="Arial"/>
              <a:ea typeface="Calibri"/>
              <a:cs typeface="Times New Roman"/>
            </a:endParaRPr>
          </a:p>
          <a:p>
            <a:pPr marL="0" indent="0" algn="ctr">
              <a:spcBef>
                <a:spcPts val="0"/>
              </a:spcBef>
              <a:buNone/>
            </a:pPr>
            <a:endParaRPr lang="en-US" sz="3600" dirty="0" smtClean="0">
              <a:solidFill>
                <a:srgbClr val="002060"/>
              </a:solidFill>
              <a:latin typeface="Arial"/>
              <a:ea typeface="Calibri"/>
              <a:cs typeface="Times New Roman"/>
            </a:endParaRPr>
          </a:p>
          <a:p>
            <a:pPr marL="0" indent="0" algn="ctr">
              <a:spcBef>
                <a:spcPts val="0"/>
              </a:spcBef>
              <a:buNone/>
            </a:pPr>
            <a:r>
              <a:rPr lang="en-US" sz="3600" dirty="0" smtClean="0">
                <a:solidFill>
                  <a:srgbClr val="002060"/>
                </a:solidFill>
                <a:latin typeface="Arial"/>
                <a:ea typeface="Calibri"/>
                <a:cs typeface="Times New Roman"/>
              </a:rPr>
              <a:t>Connect your purpose to what lies beyond yourself, what is bigger than you </a:t>
            </a:r>
            <a:endParaRPr lang="en-US" sz="3600" dirty="0">
              <a:solidFill>
                <a:srgbClr val="002060"/>
              </a:solidFill>
            </a:endParaRPr>
          </a:p>
        </p:txBody>
      </p:sp>
    </p:spTree>
    <p:extLst>
      <p:ext uri="{BB962C8B-B14F-4D97-AF65-F5344CB8AC3E}">
        <p14:creationId xmlns:p14="http://schemas.microsoft.com/office/powerpoint/2010/main" val="78804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7086600" y="1447801"/>
            <a:ext cx="3016130" cy="4525963"/>
          </a:xfrm>
        </p:spPr>
      </p:pic>
      <p:sp>
        <p:nvSpPr>
          <p:cNvPr id="3" name="Title 2"/>
          <p:cNvSpPr>
            <a:spLocks noGrp="1"/>
          </p:cNvSpPr>
          <p:nvPr>
            <p:ph type="title"/>
          </p:nvPr>
        </p:nvSpPr>
        <p:spPr/>
        <p:txBody>
          <a:bodyPr/>
          <a:lstStyle/>
          <a:p>
            <a:r>
              <a:rPr lang="en-US" dirty="0" smtClean="0">
                <a:solidFill>
                  <a:srgbClr val="002060"/>
                </a:solidFill>
              </a:rPr>
              <a:t>Engagement</a:t>
            </a:r>
            <a:endParaRPr lang="en-US" dirty="0">
              <a:solidFill>
                <a:srgbClr val="002060"/>
              </a:solidFill>
            </a:endParaRPr>
          </a:p>
        </p:txBody>
      </p:sp>
      <p:sp>
        <p:nvSpPr>
          <p:cNvPr id="5" name="Rectangle 4"/>
          <p:cNvSpPr/>
          <p:nvPr/>
        </p:nvSpPr>
        <p:spPr>
          <a:xfrm>
            <a:off x="2057400" y="2057400"/>
            <a:ext cx="4572000" cy="3046988"/>
          </a:xfrm>
          <a:prstGeom prst="rect">
            <a:avLst/>
          </a:prstGeom>
        </p:spPr>
        <p:txBody>
          <a:bodyPr>
            <a:spAutoFit/>
          </a:bodyPr>
          <a:lstStyle/>
          <a:p>
            <a:pPr lvl="0" algn="ctr">
              <a:spcBef>
                <a:spcPct val="20000"/>
              </a:spcBef>
            </a:pPr>
            <a:r>
              <a:rPr lang="en-US" sz="3200" dirty="0">
                <a:solidFill>
                  <a:srgbClr val="4F81BD">
                    <a:lumMod val="50000"/>
                  </a:srgbClr>
                </a:solidFill>
                <a:latin typeface="Arial" panose="020B0604020202020204" pitchFamily="34" charset="0"/>
                <a:cs typeface="Arial" panose="020B0604020202020204" pitchFamily="34" charset="0"/>
              </a:rPr>
              <a:t>Energetic state of involvement with personally fulfilling activities that enhance one’s sense of professional efficacy</a:t>
            </a:r>
          </a:p>
        </p:txBody>
      </p:sp>
    </p:spTree>
    <p:extLst>
      <p:ext uri="{BB962C8B-B14F-4D97-AF65-F5344CB8AC3E}">
        <p14:creationId xmlns:p14="http://schemas.microsoft.com/office/powerpoint/2010/main" val="10108497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400800" y="2286000"/>
            <a:ext cx="3819588" cy="2000548"/>
          </a:xfrm>
          <a:prstGeom prst="rect">
            <a:avLst/>
          </a:prstGeom>
          <a:solidFill>
            <a:srgbClr val="C00000"/>
          </a:solidFill>
          <a:effectLst>
            <a:softEdge rad="0"/>
          </a:effectLst>
        </p:spPr>
        <p:txBody>
          <a:bodyPr wrap="square" rtlCol="0">
            <a:spAutoFit/>
          </a:bodyPr>
          <a:lstStyle/>
          <a:p>
            <a:pPr algn="ctr"/>
            <a:r>
              <a:rPr lang="en-US" sz="4400" b="1" dirty="0">
                <a:solidFill>
                  <a:prstClr val="white"/>
                </a:solidFill>
                <a:latin typeface="Arial" panose="020B0604020202020204" pitchFamily="34" charset="0"/>
                <a:cs typeface="Arial" panose="020B0604020202020204" pitchFamily="34" charset="0"/>
              </a:rPr>
              <a:t>PAWN</a:t>
            </a:r>
          </a:p>
          <a:p>
            <a:pPr algn="ctr"/>
            <a:r>
              <a:rPr lang="en-US" sz="4000" dirty="0">
                <a:solidFill>
                  <a:prstClr val="white"/>
                </a:solidFill>
                <a:latin typeface="Arial" panose="020B0604020202020204" pitchFamily="34" charset="0"/>
                <a:cs typeface="Arial" panose="020B0604020202020204" pitchFamily="34" charset="0"/>
              </a:rPr>
              <a:t>Of </a:t>
            </a:r>
          </a:p>
          <a:p>
            <a:pPr algn="ctr"/>
            <a:r>
              <a:rPr lang="en-US" sz="4000" dirty="0">
                <a:solidFill>
                  <a:prstClr val="white"/>
                </a:solidFill>
                <a:latin typeface="Arial" panose="020B0604020202020204" pitchFamily="34" charset="0"/>
                <a:cs typeface="Arial" panose="020B0604020202020204" pitchFamily="34" charset="0"/>
              </a:rPr>
              <a:t>Action</a:t>
            </a:r>
          </a:p>
        </p:txBody>
      </p:sp>
      <p:sp>
        <p:nvSpPr>
          <p:cNvPr id="4" name="TextBox 3"/>
          <p:cNvSpPr txBox="1"/>
          <p:nvPr/>
        </p:nvSpPr>
        <p:spPr>
          <a:xfrm>
            <a:off x="2060932" y="2286000"/>
            <a:ext cx="3806468" cy="2000548"/>
          </a:xfrm>
          <a:prstGeom prst="rect">
            <a:avLst/>
          </a:prstGeom>
          <a:solidFill>
            <a:srgbClr val="00B050"/>
          </a:solidFill>
          <a:effectLst/>
        </p:spPr>
        <p:txBody>
          <a:bodyPr wrap="square" rtlCol="0">
            <a:spAutoFit/>
          </a:bodyPr>
          <a:lstStyle/>
          <a:p>
            <a:pPr algn="ctr"/>
            <a:r>
              <a:rPr lang="en-US" sz="4400" b="1" dirty="0">
                <a:solidFill>
                  <a:prstClr val="white"/>
                </a:solidFill>
                <a:latin typeface="Arial" panose="020B0604020202020204" pitchFamily="34" charset="0"/>
                <a:cs typeface="Arial" panose="020B0604020202020204" pitchFamily="34" charset="0"/>
              </a:rPr>
              <a:t>ORIGIN</a:t>
            </a:r>
            <a:endParaRPr lang="en-US" sz="4800" b="1" dirty="0">
              <a:solidFill>
                <a:prstClr val="white"/>
              </a:solidFill>
              <a:latin typeface="Arial" panose="020B0604020202020204" pitchFamily="34" charset="0"/>
              <a:cs typeface="Arial" panose="020B0604020202020204" pitchFamily="34" charset="0"/>
            </a:endParaRPr>
          </a:p>
          <a:p>
            <a:pPr algn="ctr"/>
            <a:r>
              <a:rPr lang="en-US" sz="4000" dirty="0">
                <a:solidFill>
                  <a:prstClr val="white"/>
                </a:solidFill>
                <a:latin typeface="Arial" panose="020B0604020202020204" pitchFamily="34" charset="0"/>
                <a:cs typeface="Arial" panose="020B0604020202020204" pitchFamily="34" charset="0"/>
              </a:rPr>
              <a:t>Of </a:t>
            </a:r>
          </a:p>
          <a:p>
            <a:pPr algn="ctr"/>
            <a:r>
              <a:rPr lang="en-US" sz="4000" dirty="0">
                <a:solidFill>
                  <a:prstClr val="white"/>
                </a:solidFill>
                <a:latin typeface="Arial" panose="020B0604020202020204" pitchFamily="34" charset="0"/>
                <a:cs typeface="Arial" panose="020B0604020202020204" pitchFamily="34" charset="0"/>
              </a:rPr>
              <a:t>Action</a:t>
            </a:r>
          </a:p>
        </p:txBody>
      </p:sp>
      <p:sp>
        <p:nvSpPr>
          <p:cNvPr id="7" name="TextBox 6"/>
          <p:cNvSpPr txBox="1"/>
          <p:nvPr/>
        </p:nvSpPr>
        <p:spPr>
          <a:xfrm>
            <a:off x="7620000" y="5943600"/>
            <a:ext cx="2552700" cy="338554"/>
          </a:xfrm>
          <a:prstGeom prst="rect">
            <a:avLst/>
          </a:prstGeom>
          <a:noFill/>
        </p:spPr>
        <p:txBody>
          <a:bodyPr wrap="square" rtlCol="0">
            <a:spAutoFit/>
          </a:bodyPr>
          <a:lstStyle/>
          <a:p>
            <a:r>
              <a:rPr lang="en-US" sz="1600" dirty="0"/>
              <a:t>(Ryan &amp; Frederick,  1997)</a:t>
            </a:r>
          </a:p>
        </p:txBody>
      </p:sp>
      <p:sp>
        <p:nvSpPr>
          <p:cNvPr id="8" name="Title 1"/>
          <p:cNvSpPr txBox="1">
            <a:spLocks/>
          </p:cNvSpPr>
          <p:nvPr/>
        </p:nvSpPr>
        <p:spPr>
          <a:xfrm>
            <a:off x="2209800" y="533400"/>
            <a:ext cx="8229600" cy="1143000"/>
          </a:xfrm>
          <a:prstGeom prst="rect">
            <a:avLst/>
          </a:prstGeom>
        </p:spPr>
        <p:txBody>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dirty="0">
                <a:solidFill>
                  <a:srgbClr val="0070C0"/>
                </a:solidFill>
                <a:latin typeface="Arial" panose="020B0604020202020204" pitchFamily="34" charset="0"/>
                <a:cs typeface="Arial" panose="020B0604020202020204" pitchFamily="34" charset="0"/>
              </a:rPr>
              <a:t>“Vigor &amp; Aliveness”</a:t>
            </a:r>
          </a:p>
        </p:txBody>
      </p:sp>
    </p:spTree>
    <p:extLst>
      <p:ext uri="{BB962C8B-B14F-4D97-AF65-F5344CB8AC3E}">
        <p14:creationId xmlns:p14="http://schemas.microsoft.com/office/powerpoint/2010/main" val="1752629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86200" y="2438400"/>
            <a:ext cx="4419600" cy="1754326"/>
          </a:xfrm>
          <a:prstGeom prst="rect">
            <a:avLst/>
          </a:prstGeom>
          <a:noFill/>
          <a:effectLst>
            <a:softEdge rad="127000"/>
          </a:effectLst>
        </p:spPr>
        <p:txBody>
          <a:bodyPr wrap="square" rtlCol="0">
            <a:spAutoFit/>
          </a:bodyPr>
          <a:lstStyle/>
          <a:p>
            <a:pPr algn="ctr"/>
            <a:r>
              <a:rPr lang="en-US" sz="5400" b="1" dirty="0">
                <a:solidFill>
                  <a:srgbClr val="0070C0"/>
                </a:solidFill>
                <a:latin typeface="Arial" panose="020B0604020202020204" pitchFamily="34" charset="0"/>
                <a:cs typeface="Arial" panose="020B0604020202020204" pitchFamily="34" charset="0"/>
              </a:rPr>
              <a:t>VALUES</a:t>
            </a:r>
          </a:p>
          <a:p>
            <a:pPr algn="ctr"/>
            <a:r>
              <a:rPr lang="en-US" sz="5400" b="1" dirty="0">
                <a:solidFill>
                  <a:srgbClr val="0070C0"/>
                </a:solidFill>
                <a:latin typeface="Arial" panose="020B0604020202020204" pitchFamily="34" charset="0"/>
                <a:cs typeface="Arial" panose="020B0604020202020204" pitchFamily="34" charset="0"/>
              </a:rPr>
              <a:t>ALIGNMENT</a:t>
            </a:r>
          </a:p>
        </p:txBody>
      </p:sp>
    </p:spTree>
    <p:extLst>
      <p:ext uri="{BB962C8B-B14F-4D97-AF65-F5344CB8AC3E}">
        <p14:creationId xmlns:p14="http://schemas.microsoft.com/office/powerpoint/2010/main" val="1206980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Core </a:t>
            </a:r>
            <a:r>
              <a:rPr lang="en-US" dirty="0" smtClean="0">
                <a:solidFill>
                  <a:srgbClr val="0070C0"/>
                </a:solidFill>
                <a:latin typeface="Arial" panose="020B0604020202020204" pitchFamily="34" charset="0"/>
                <a:cs typeface="Arial" panose="020B0604020202020204" pitchFamily="34" charset="0"/>
              </a:rPr>
              <a:t>Values</a:t>
            </a:r>
            <a:endParaRPr lang="en-US" dirty="0">
              <a:solidFill>
                <a:srgbClr val="0070C0"/>
              </a:solidFill>
              <a:latin typeface="Arial" panose="020B0604020202020204" pitchFamily="34" charset="0"/>
              <a:cs typeface="Arial" panose="020B0604020202020204" pitchFamily="34" charset="0"/>
            </a:endParaRPr>
          </a:p>
        </p:txBody>
      </p:sp>
      <p:sp>
        <p:nvSpPr>
          <p:cNvPr id="8" name="Content Placeholder 7"/>
          <p:cNvSpPr>
            <a:spLocks noGrp="1"/>
          </p:cNvSpPr>
          <p:nvPr>
            <p:ph idx="1"/>
          </p:nvPr>
        </p:nvSpPr>
        <p:spPr>
          <a:xfrm>
            <a:off x="1981200" y="1600201"/>
            <a:ext cx="8229600" cy="4525963"/>
          </a:xfrm>
        </p:spPr>
        <p:txBody>
          <a:bodyPr>
            <a:normAutofit/>
          </a:bodyPr>
          <a:lstStyle/>
          <a:p>
            <a:pPr marL="0" indent="0" algn="ctr">
              <a:lnSpc>
                <a:spcPct val="107000"/>
              </a:lnSpc>
              <a:spcBef>
                <a:spcPts val="0"/>
              </a:spcBef>
              <a:spcAft>
                <a:spcPts val="800"/>
              </a:spcAft>
              <a:buNone/>
            </a:pPr>
            <a:endParaRPr lang="en-US" sz="3600" dirty="0" smtClean="0">
              <a:solidFill>
                <a:srgbClr val="002060"/>
              </a:solidFill>
              <a:latin typeface="Arial"/>
              <a:ea typeface="Calibri"/>
              <a:cs typeface="Times New Roman"/>
            </a:endParaRPr>
          </a:p>
          <a:p>
            <a:pPr marL="0" indent="0" algn="ctr">
              <a:lnSpc>
                <a:spcPct val="107000"/>
              </a:lnSpc>
              <a:spcBef>
                <a:spcPts val="0"/>
              </a:spcBef>
              <a:spcAft>
                <a:spcPts val="800"/>
              </a:spcAft>
              <a:buNone/>
            </a:pPr>
            <a:endParaRPr lang="en-US" sz="3600" dirty="0">
              <a:solidFill>
                <a:srgbClr val="002060"/>
              </a:solidFill>
              <a:latin typeface="Arial"/>
              <a:ea typeface="Calibri"/>
              <a:cs typeface="Times New Roman"/>
            </a:endParaRPr>
          </a:p>
          <a:p>
            <a:pPr marL="0" indent="0" algn="ctr">
              <a:spcBef>
                <a:spcPts val="0"/>
              </a:spcBef>
              <a:buNone/>
            </a:pPr>
            <a:r>
              <a:rPr lang="en-US" sz="3600" dirty="0" smtClean="0">
                <a:solidFill>
                  <a:srgbClr val="002060"/>
                </a:solidFill>
                <a:latin typeface="Arial"/>
                <a:ea typeface="Calibri"/>
                <a:cs typeface="Times New Roman"/>
              </a:rPr>
              <a:t>Standards or </a:t>
            </a:r>
            <a:r>
              <a:rPr lang="en-US" sz="3600" dirty="0">
                <a:solidFill>
                  <a:srgbClr val="002060"/>
                </a:solidFill>
                <a:latin typeface="Arial"/>
                <a:ea typeface="Calibri"/>
                <a:cs typeface="Times New Roman"/>
              </a:rPr>
              <a:t>ideals that </a:t>
            </a:r>
            <a:r>
              <a:rPr lang="en-US" sz="3600" dirty="0" smtClean="0">
                <a:solidFill>
                  <a:srgbClr val="002060"/>
                </a:solidFill>
                <a:latin typeface="Arial"/>
                <a:ea typeface="Calibri"/>
                <a:cs typeface="Times New Roman"/>
              </a:rPr>
              <a:t>guide attitudes </a:t>
            </a:r>
            <a:r>
              <a:rPr lang="en-US" sz="3600" dirty="0">
                <a:solidFill>
                  <a:srgbClr val="002060"/>
                </a:solidFill>
                <a:latin typeface="Arial"/>
                <a:ea typeface="Calibri"/>
                <a:cs typeface="Times New Roman"/>
              </a:rPr>
              <a:t>and behavior toward achieving </a:t>
            </a:r>
            <a:endParaRPr lang="en-US" sz="3600" dirty="0" smtClean="0">
              <a:solidFill>
                <a:srgbClr val="002060"/>
              </a:solidFill>
              <a:latin typeface="Arial"/>
              <a:ea typeface="Calibri"/>
              <a:cs typeface="Times New Roman"/>
            </a:endParaRPr>
          </a:p>
          <a:p>
            <a:pPr marL="0" indent="0" algn="ctr">
              <a:spcBef>
                <a:spcPts val="0"/>
              </a:spcBef>
              <a:spcAft>
                <a:spcPts val="800"/>
              </a:spcAft>
              <a:buNone/>
            </a:pPr>
            <a:r>
              <a:rPr lang="en-US" sz="3600" dirty="0" smtClean="0">
                <a:solidFill>
                  <a:srgbClr val="002060"/>
                </a:solidFill>
                <a:latin typeface="Arial"/>
                <a:ea typeface="Calibri"/>
                <a:cs typeface="Times New Roman"/>
              </a:rPr>
              <a:t>a </a:t>
            </a:r>
            <a:r>
              <a:rPr lang="en-US" sz="3600" dirty="0">
                <a:solidFill>
                  <a:srgbClr val="002060"/>
                </a:solidFill>
                <a:latin typeface="Arial"/>
                <a:ea typeface="Calibri"/>
                <a:cs typeface="Times New Roman"/>
              </a:rPr>
              <a:t>goal or purpose</a:t>
            </a:r>
            <a:endParaRPr lang="en-US" sz="3600" dirty="0">
              <a:solidFill>
                <a:srgbClr val="002060"/>
              </a:solidFill>
              <a:ea typeface="Calibri"/>
              <a:cs typeface="Times New Roman"/>
            </a:endParaRPr>
          </a:p>
          <a:p>
            <a:endParaRPr lang="en-US" sz="3600" dirty="0">
              <a:solidFill>
                <a:srgbClr val="002060"/>
              </a:solidFill>
            </a:endParaRPr>
          </a:p>
        </p:txBody>
      </p:sp>
    </p:spTree>
    <p:extLst>
      <p:ext uri="{BB962C8B-B14F-4D97-AF65-F5344CB8AC3E}">
        <p14:creationId xmlns:p14="http://schemas.microsoft.com/office/powerpoint/2010/main" val="3301273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601</TotalTime>
  <Words>348</Words>
  <Application>Microsoft Office PowerPoint</Application>
  <PresentationFormat>Widescreen</PresentationFormat>
  <Paragraphs>72</Paragraphs>
  <Slides>12</Slides>
  <Notes>4</Notes>
  <HiddenSlides>0</HiddenSlides>
  <MMClips>0</MMClips>
  <ScaleCrop>false</ScaleCrop>
  <HeadingPairs>
    <vt:vector size="8" baseType="variant">
      <vt:variant>
        <vt:lpstr>Fonts Used</vt:lpstr>
      </vt:variant>
      <vt:variant>
        <vt:i4>4</vt:i4>
      </vt:variant>
      <vt:variant>
        <vt:lpstr>Theme</vt:lpstr>
      </vt:variant>
      <vt:variant>
        <vt:i4>4</vt:i4>
      </vt:variant>
      <vt:variant>
        <vt:lpstr>Embedded OLE Servers</vt:lpstr>
      </vt:variant>
      <vt:variant>
        <vt:i4>1</vt:i4>
      </vt:variant>
      <vt:variant>
        <vt:lpstr>Slide Titles</vt:lpstr>
      </vt:variant>
      <vt:variant>
        <vt:i4>12</vt:i4>
      </vt:variant>
    </vt:vector>
  </HeadingPairs>
  <TitlesOfParts>
    <vt:vector size="21" baseType="lpstr">
      <vt:lpstr>Arial</vt:lpstr>
      <vt:lpstr>Calibri</vt:lpstr>
      <vt:lpstr>Calibri Light</vt:lpstr>
      <vt:lpstr>Times New Roman</vt:lpstr>
      <vt:lpstr>1_Office Theme</vt:lpstr>
      <vt:lpstr>Office Theme</vt:lpstr>
      <vt:lpstr>2_Office Theme</vt:lpstr>
      <vt:lpstr>3_Office Theme</vt:lpstr>
      <vt:lpstr>Document</vt:lpstr>
      <vt:lpstr>PowerPoint Presentation</vt:lpstr>
      <vt:lpstr>Three Options</vt:lpstr>
      <vt:lpstr>Three Other, More Realistic Options</vt:lpstr>
      <vt:lpstr>Self-Management</vt:lpstr>
      <vt:lpstr>What is Your Purpose?</vt:lpstr>
      <vt:lpstr>Engagement</vt:lpstr>
      <vt:lpstr>PowerPoint Presentation</vt:lpstr>
      <vt:lpstr>PowerPoint Presentation</vt:lpstr>
      <vt:lpstr>Core Values</vt:lpstr>
      <vt:lpstr>PowerPoint Presentation</vt:lpstr>
      <vt:lpstr>Situation Management</vt:lpstr>
      <vt:lpstr>Eisenhower Principle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Orr</dc:creator>
  <cp:lastModifiedBy>Matt Orr</cp:lastModifiedBy>
  <cp:revision>11</cp:revision>
  <dcterms:created xsi:type="dcterms:W3CDTF">2019-06-18T01:14:58Z</dcterms:created>
  <dcterms:modified xsi:type="dcterms:W3CDTF">2019-06-18T11:34:42Z</dcterms:modified>
</cp:coreProperties>
</file>